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73" r:id="rId2"/>
    <p:sldId id="284" r:id="rId3"/>
    <p:sldId id="294" r:id="rId4"/>
    <p:sldId id="295" r:id="rId5"/>
    <p:sldId id="296" r:id="rId6"/>
    <p:sldId id="297" r:id="rId7"/>
    <p:sldId id="298" r:id="rId8"/>
    <p:sldId id="299" r:id="rId9"/>
    <p:sldId id="258" r:id="rId10"/>
    <p:sldId id="260" r:id="rId11"/>
    <p:sldId id="259" r:id="rId12"/>
    <p:sldId id="285" r:id="rId13"/>
    <p:sldId id="290" r:id="rId14"/>
    <p:sldId id="291" r:id="rId15"/>
    <p:sldId id="256" r:id="rId16"/>
    <p:sldId id="257" r:id="rId17"/>
    <p:sldId id="261" r:id="rId18"/>
    <p:sldId id="262" r:id="rId19"/>
    <p:sldId id="263" r:id="rId20"/>
    <p:sldId id="264" r:id="rId21"/>
    <p:sldId id="279" r:id="rId22"/>
    <p:sldId id="280" r:id="rId23"/>
    <p:sldId id="265" r:id="rId24"/>
    <p:sldId id="266" r:id="rId25"/>
    <p:sldId id="267" r:id="rId26"/>
    <p:sldId id="268" r:id="rId27"/>
    <p:sldId id="269" r:id="rId28"/>
    <p:sldId id="270" r:id="rId29"/>
    <p:sldId id="272" r:id="rId30"/>
    <p:sldId id="271" r:id="rId31"/>
    <p:sldId id="274" r:id="rId32"/>
    <p:sldId id="275" r:id="rId33"/>
    <p:sldId id="281" r:id="rId34"/>
    <p:sldId id="276" r:id="rId35"/>
    <p:sldId id="278" r:id="rId36"/>
    <p:sldId id="277" r:id="rId37"/>
    <p:sldId id="282" r:id="rId38"/>
    <p:sldId id="289" r:id="rId39"/>
    <p:sldId id="286" r:id="rId40"/>
    <p:sldId id="287" r:id="rId41"/>
    <p:sldId id="288" r:id="rId42"/>
    <p:sldId id="292" r:id="rId43"/>
    <p:sldId id="283" r:id="rId44"/>
    <p:sldId id="300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008A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517" autoAdjust="0"/>
    <p:restoredTop sz="94660"/>
  </p:normalViewPr>
  <p:slideViewPr>
    <p:cSldViewPr>
      <p:cViewPr varScale="1">
        <p:scale>
          <a:sx n="78" d="100"/>
          <a:sy n="78" d="100"/>
        </p:scale>
        <p:origin x="-157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5A2296-F53D-44EA-AF9D-62CF2A8032AB}" type="datetimeFigureOut">
              <a:rPr lang="bg-BG" smtClean="0"/>
              <a:t>27.3.2021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616749-6E89-4348-BE22-20984D9D0D0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69362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FB8510-8AB3-44D3-9CB0-683475AF4308}" type="slidenum">
              <a:rPr lang="bg-BG" smtClean="0"/>
              <a:pPr/>
              <a:t>7</a:t>
            </a:fld>
            <a:endParaRPr lang="bg-BG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47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50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52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54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507" y="289719"/>
            <a:ext cx="8686800" cy="639762"/>
          </a:xfrm>
        </p:spPr>
        <p:txBody>
          <a:bodyPr>
            <a:normAutofit fontScale="90000"/>
          </a:bodyPr>
          <a:lstStyle/>
          <a:p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 “Христо </a:t>
            </a:r>
            <a: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Ботев“, с. 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Красново, община Хисаря, </a:t>
            </a:r>
            <a:b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 Пловдив</a:t>
            </a:r>
            <a:endParaRPr lang="bg-BG" sz="24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371600"/>
            <a:ext cx="8534400" cy="5105400"/>
          </a:xfrm>
        </p:spPr>
      </p:pic>
      <p:pic>
        <p:nvPicPr>
          <p:cNvPr id="5" name="Картина 2" descr="Христо Ботев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152400"/>
            <a:ext cx="653415" cy="914400"/>
          </a:xfrm>
          <a:prstGeom prst="rect">
            <a:avLst/>
          </a:prstGeom>
          <a:noFill/>
        </p:spPr>
      </p:pic>
      <p:pic>
        <p:nvPicPr>
          <p:cNvPr id="3" name="Върви народе възродени (ConvertBox7.Com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0852" y="144780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885649"/>
      </p:ext>
    </p:extLst>
  </p:cSld>
  <p:clrMapOvr>
    <a:masterClrMapping/>
  </p:clrMapOvr>
  <p:transition spd="slow" advTm="5095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3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 “Христо Ботев“, с. Красново</a:t>
            </a:r>
            <a:b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Директор: Йонка Марковска</a:t>
            </a:r>
            <a:endParaRPr lang="bg-BG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134" y="1600200"/>
            <a:ext cx="5531732" cy="4525963"/>
          </a:xfrm>
        </p:spPr>
      </p:pic>
      <p:pic>
        <p:nvPicPr>
          <p:cNvPr id="4" name="Картина 2" descr="Христо Ботев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81000"/>
            <a:ext cx="653415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75745894"/>
      </p:ext>
    </p:extLst>
  </p:cSld>
  <p:clrMapOvr>
    <a:masterClrMapping/>
  </p:clrMapOvr>
  <p:transition spd="slow" advTm="3820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авоъгълник 7"/>
          <p:cNvSpPr/>
          <p:nvPr/>
        </p:nvSpPr>
        <p:spPr>
          <a:xfrm>
            <a:off x="3857620" y="0"/>
            <a:ext cx="5286380" cy="6858000"/>
          </a:xfrm>
          <a:prstGeom prst="rect">
            <a:avLst/>
          </a:prstGeom>
          <a:solidFill>
            <a:srgbClr val="CD7371"/>
          </a:solidFill>
          <a:ln>
            <a:solidFill>
              <a:srgbClr val="CD73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1026" name="Picture 2" descr="Няма налично описание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9058" y="1333485"/>
            <a:ext cx="3286148" cy="4404848"/>
          </a:xfrm>
          <a:prstGeom prst="ellipse">
            <a:avLst/>
          </a:prstGeom>
          <a:noFill/>
        </p:spPr>
      </p:pic>
      <p:pic>
        <p:nvPicPr>
          <p:cNvPr id="1030" name="Picture 6" descr="Няма налично описание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7950" y="3143249"/>
            <a:ext cx="2643206" cy="3543028"/>
          </a:xfrm>
          <a:prstGeom prst="ellipse">
            <a:avLst/>
          </a:prstGeom>
          <a:noFill/>
        </p:spPr>
      </p:pic>
      <p:pic>
        <p:nvPicPr>
          <p:cNvPr id="1028" name="Picture 4" descr="Няма налично описание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7951" y="190477"/>
            <a:ext cx="2642827" cy="3542523"/>
          </a:xfrm>
          <a:prstGeom prst="ellipse">
            <a:avLst/>
          </a:prstGeom>
          <a:noFill/>
        </p:spPr>
      </p:pic>
      <p:sp>
        <p:nvSpPr>
          <p:cNvPr id="6" name="Правоъгълник 5"/>
          <p:cNvSpPr/>
          <p:nvPr/>
        </p:nvSpPr>
        <p:spPr>
          <a:xfrm>
            <a:off x="-142908" y="380979"/>
            <a:ext cx="4000528" cy="150810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bg-BG" sz="2000" i="1" u="sng" dirty="0" smtClean="0">
                <a:latin typeface="Times New Roman" pitchFamily="18" charset="0"/>
                <a:cs typeface="Times New Roman" pitchFamily="18" charset="0"/>
              </a:rPr>
              <a:t>Специалност</a:t>
            </a:r>
            <a:r>
              <a:rPr lang="bg-BG" sz="2000" i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endParaRPr lang="bg-BG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 „Работник в производство на кулинарни изделия в заведения  за хранене и развлечения“</a:t>
            </a:r>
          </a:p>
        </p:txBody>
      </p:sp>
      <p:sp>
        <p:nvSpPr>
          <p:cNvPr id="7" name="Правоъгълник 6"/>
          <p:cNvSpPr/>
          <p:nvPr/>
        </p:nvSpPr>
        <p:spPr>
          <a:xfrm>
            <a:off x="214282" y="2952748"/>
            <a:ext cx="3357586" cy="2031325"/>
          </a:xfrm>
          <a:prstGeom prst="rect">
            <a:avLst/>
          </a:prstGeom>
          <a:ln>
            <a:solidFill>
              <a:srgbClr val="CD737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1 паралелка, 26 ученици</a:t>
            </a:r>
          </a:p>
          <a:p>
            <a:pPr algn="ctr"/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Степен на професионална квалификация – Първа</a:t>
            </a:r>
          </a:p>
          <a:p>
            <a:pPr algn="ctr"/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Срок на обучение: 3 години /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VIII – X </a:t>
            </a:r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клас/</a:t>
            </a:r>
          </a:p>
          <a:p>
            <a:pPr algn="ctr"/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Форма на обучение: дневна </a:t>
            </a:r>
          </a:p>
          <a:p>
            <a:pPr algn="ctr"/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Чужд език – Английски език</a:t>
            </a:r>
            <a:endParaRPr lang="bg-BG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346375"/>
      </p:ext>
    </p:extLst>
  </p:cSld>
  <p:clrMapOvr>
    <a:masterClrMapping/>
  </p:clrMapOvr>
  <p:transition spd="slow" advTm="3164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-142924" y="190477"/>
            <a:ext cx="928692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3200" dirty="0" smtClean="0">
                <a:latin typeface="+mj-lt"/>
              </a:rPr>
              <a:t>Прием в </a:t>
            </a:r>
            <a:r>
              <a:rPr lang="en-US" sz="3200" dirty="0" smtClean="0">
                <a:latin typeface="+mj-lt"/>
              </a:rPr>
              <a:t>VIII</a:t>
            </a:r>
            <a:r>
              <a:rPr lang="bg-BG" sz="3200" dirty="0" smtClean="0">
                <a:latin typeface="+mj-lt"/>
              </a:rPr>
              <a:t> клас след завършване на</a:t>
            </a:r>
            <a:endParaRPr lang="en-US" sz="3200" dirty="0" smtClean="0">
              <a:latin typeface="+mj-lt"/>
            </a:endParaRPr>
          </a:p>
          <a:p>
            <a:pPr algn="ctr"/>
            <a:r>
              <a:rPr lang="bg-BG" sz="3200" dirty="0" smtClean="0">
                <a:latin typeface="+mj-lt"/>
              </a:rPr>
              <a:t> основно образование</a:t>
            </a:r>
            <a:endParaRPr lang="bg-BG" sz="3200" dirty="0">
              <a:latin typeface="+mj-lt"/>
            </a:endParaRPr>
          </a:p>
        </p:txBody>
      </p:sp>
      <p:sp>
        <p:nvSpPr>
          <p:cNvPr id="3" name="Правоъгълник 2"/>
          <p:cNvSpPr/>
          <p:nvPr/>
        </p:nvSpPr>
        <p:spPr>
          <a:xfrm>
            <a:off x="285720" y="1714488"/>
            <a:ext cx="500062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bg-BG" b="1" dirty="0" smtClean="0"/>
              <a:t>Форма на прием : </a:t>
            </a:r>
          </a:p>
          <a:p>
            <a:pPr algn="ctr">
              <a:lnSpc>
                <a:spcPct val="200000"/>
              </a:lnSpc>
            </a:pPr>
            <a:r>
              <a:rPr lang="bg-BG" dirty="0" smtClean="0"/>
              <a:t>след успешно полагане на приемни изпити по български език и литература и математика</a:t>
            </a:r>
          </a:p>
        </p:txBody>
      </p:sp>
      <p:sp>
        <p:nvSpPr>
          <p:cNvPr id="4" name="Правоъгълник 3"/>
          <p:cNvSpPr/>
          <p:nvPr/>
        </p:nvSpPr>
        <p:spPr>
          <a:xfrm>
            <a:off x="642910" y="4095755"/>
            <a:ext cx="421487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bg-BG" b="1" dirty="0" smtClean="0"/>
              <a:t>Приемни изпити /НВО/:</a:t>
            </a:r>
          </a:p>
          <a:p>
            <a:pPr algn="ctr">
              <a:lnSpc>
                <a:spcPct val="200000"/>
              </a:lnSpc>
            </a:pPr>
            <a:r>
              <a:rPr lang="bg-BG" dirty="0" smtClean="0"/>
              <a:t>Български език и литература </a:t>
            </a:r>
          </a:p>
          <a:p>
            <a:pPr algn="ctr">
              <a:lnSpc>
                <a:spcPct val="200000"/>
              </a:lnSpc>
            </a:pPr>
            <a:r>
              <a:rPr lang="bg-BG" dirty="0" smtClean="0"/>
              <a:t>Математика </a:t>
            </a:r>
          </a:p>
        </p:txBody>
      </p:sp>
      <p:sp>
        <p:nvSpPr>
          <p:cNvPr id="6" name="Правоъгълен триъгълник 5"/>
          <p:cNvSpPr/>
          <p:nvPr/>
        </p:nvSpPr>
        <p:spPr>
          <a:xfrm flipH="1">
            <a:off x="4071934" y="0"/>
            <a:ext cx="5072066" cy="6858000"/>
          </a:xfrm>
          <a:prstGeom prst="rtTriangle">
            <a:avLst/>
          </a:prstGeom>
          <a:solidFill>
            <a:srgbClr val="CD7371"/>
          </a:solidFill>
          <a:ln>
            <a:solidFill>
              <a:srgbClr val="CD73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7" name="Полурамка 6"/>
          <p:cNvSpPr/>
          <p:nvPr/>
        </p:nvSpPr>
        <p:spPr>
          <a:xfrm rot="16200000" flipH="1">
            <a:off x="107125" y="226196"/>
            <a:ext cx="571504" cy="500066"/>
          </a:xfrm>
          <a:prstGeom prst="halfFrame">
            <a:avLst/>
          </a:prstGeom>
          <a:solidFill>
            <a:srgbClr val="CD7371"/>
          </a:solidFill>
          <a:ln>
            <a:solidFill>
              <a:srgbClr val="CD73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tx1"/>
              </a:solidFill>
            </a:endParaRPr>
          </a:p>
        </p:txBody>
      </p:sp>
      <p:sp>
        <p:nvSpPr>
          <p:cNvPr id="8" name="Полурамка 7"/>
          <p:cNvSpPr/>
          <p:nvPr/>
        </p:nvSpPr>
        <p:spPr>
          <a:xfrm rot="10800000" flipH="1">
            <a:off x="142844" y="6000768"/>
            <a:ext cx="428628" cy="666755"/>
          </a:xfrm>
          <a:prstGeom prst="halfFrame">
            <a:avLst/>
          </a:prstGeom>
          <a:solidFill>
            <a:srgbClr val="CD7371"/>
          </a:solidFill>
          <a:ln>
            <a:solidFill>
              <a:srgbClr val="CD73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tx1"/>
              </a:solidFill>
            </a:endParaRPr>
          </a:p>
        </p:txBody>
      </p:sp>
      <p:sp>
        <p:nvSpPr>
          <p:cNvPr id="10" name="Правоъгълен триъгълник 9"/>
          <p:cNvSpPr/>
          <p:nvPr/>
        </p:nvSpPr>
        <p:spPr>
          <a:xfrm flipH="1">
            <a:off x="5286380" y="1809739"/>
            <a:ext cx="3357554" cy="4476781"/>
          </a:xfrm>
          <a:prstGeom prst="rtTriangle">
            <a:avLst/>
          </a:prstGeom>
          <a:solidFill>
            <a:srgbClr val="FFE1F0"/>
          </a:solidFill>
          <a:ln>
            <a:solidFill>
              <a:srgbClr val="FFE1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21711942"/>
      </p:ext>
    </p:extLst>
  </p:cSld>
  <p:clrMapOvr>
    <a:masterClrMapping/>
  </p:clrMapOvr>
  <p:transition spd="slow" advTm="3204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428596" y="476229"/>
            <a:ext cx="8215370" cy="5810291"/>
          </a:xfrm>
          <a:prstGeom prst="rect">
            <a:avLst/>
          </a:prstGeom>
          <a:solidFill>
            <a:srgbClr val="CD7371"/>
          </a:solidFill>
          <a:ln>
            <a:solidFill>
              <a:srgbClr val="CD73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" name="Правоъгълник 1"/>
          <p:cNvSpPr/>
          <p:nvPr/>
        </p:nvSpPr>
        <p:spPr>
          <a:xfrm>
            <a:off x="1928794" y="571481"/>
            <a:ext cx="509864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3200" b="1" u="sng" dirty="0" smtClean="0">
                <a:solidFill>
                  <a:schemeClr val="bg1"/>
                </a:solidFill>
                <a:latin typeface="+mj-lt"/>
              </a:rPr>
              <a:t>Балообразуващи предмети</a:t>
            </a:r>
          </a:p>
        </p:txBody>
      </p:sp>
      <p:sp>
        <p:nvSpPr>
          <p:cNvPr id="3" name="Правоъгълник 2"/>
          <p:cNvSpPr/>
          <p:nvPr/>
        </p:nvSpPr>
        <p:spPr>
          <a:xfrm>
            <a:off x="500034" y="1238234"/>
            <a:ext cx="714378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bg-BG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Удвоена оценка по Български език и литература от НВО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bg-BG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Удвоена оценка по Математика от НВО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bg-BG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Оценката по Български език и литература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 Свидетелство за основно образование от Раздел А на Учебния план </a:t>
            </a:r>
            <a:endParaRPr lang="bg-BG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bg-BG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Оценката по Математика от Свидетелство за основно образование от Раздел А на Учебния план  превърнати в точки в съответствие с ДОС за оценяването на резултатите от обучението на учениците.</a:t>
            </a:r>
            <a:endParaRPr lang="bg-BG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7223834"/>
      </p:ext>
    </p:extLst>
  </p:cSld>
  <p:clrMapOvr>
    <a:masterClrMapping/>
  </p:clrMapOvr>
  <p:transition spd="slow" advTm="3041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571472" y="285729"/>
            <a:ext cx="70723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3200" u="sng" dirty="0" smtClean="0">
                <a:latin typeface="+mj-lt"/>
              </a:rPr>
              <a:t>Документи за кандидатстване </a:t>
            </a:r>
            <a:endParaRPr lang="bg-BG" sz="3200" u="sng" dirty="0">
              <a:latin typeface="+mj-lt"/>
            </a:endParaRPr>
          </a:p>
        </p:txBody>
      </p:sp>
      <p:sp>
        <p:nvSpPr>
          <p:cNvPr id="3" name="Контейнер за съдържание 2"/>
          <p:cNvSpPr txBox="1">
            <a:spLocks/>
          </p:cNvSpPr>
          <p:nvPr/>
        </p:nvSpPr>
        <p:spPr>
          <a:xfrm>
            <a:off x="214282" y="1428737"/>
            <a:ext cx="6991352" cy="3244841"/>
          </a:xfrm>
          <a:prstGeom prst="rect">
            <a:avLst/>
          </a:prstGeom>
        </p:spPr>
        <p:txBody>
          <a:bodyPr/>
          <a:lstStyle/>
          <a:p>
            <a:pPr marL="329682" marR="0" lvl="0" indent="-329682" algn="l" defTabSz="87915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bg-BG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1. Заявление по образец</a:t>
            </a:r>
          </a:p>
          <a:p>
            <a:pPr marL="329682" marR="0" lvl="0" indent="-329682" algn="l" defTabSz="87915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bg-BG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2.Служебна бележка за резултатите от нво</a:t>
            </a:r>
          </a:p>
          <a:p>
            <a:pPr marL="329682" marR="0" lvl="0" indent="-329682" algn="l" defTabSz="87915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bg-BG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3. Свидетелство за основно образование – копие </a:t>
            </a:r>
          </a:p>
          <a:p>
            <a:pPr marL="329682" marR="0" lvl="0" indent="-329682" algn="l" defTabSz="87915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bg-BG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4. Медицинско свидетелство – оригинал от личен лекар </a:t>
            </a:r>
            <a:endParaRPr kumimoji="0" lang="bg-BG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Вълна 6"/>
          <p:cNvSpPr/>
          <p:nvPr/>
        </p:nvSpPr>
        <p:spPr>
          <a:xfrm rot="16200000">
            <a:off x="4393429" y="2607463"/>
            <a:ext cx="6858000" cy="1643074"/>
          </a:xfrm>
          <a:prstGeom prst="wave">
            <a:avLst>
              <a:gd name="adj1" fmla="val 12500"/>
              <a:gd name="adj2" fmla="val 0"/>
            </a:avLst>
          </a:prstGeom>
          <a:solidFill>
            <a:srgbClr val="CD7371"/>
          </a:solidFill>
          <a:ln>
            <a:solidFill>
              <a:srgbClr val="CD73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4" name="Диагонална ивица 13"/>
          <p:cNvSpPr/>
          <p:nvPr/>
        </p:nvSpPr>
        <p:spPr>
          <a:xfrm flipV="1">
            <a:off x="0" y="3810003"/>
            <a:ext cx="7215206" cy="3047997"/>
          </a:xfrm>
          <a:prstGeom prst="diagStripe">
            <a:avLst/>
          </a:prstGeom>
          <a:solidFill>
            <a:srgbClr val="CD7371"/>
          </a:solidFill>
          <a:ln>
            <a:solidFill>
              <a:srgbClr val="CD73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610647"/>
      </p:ext>
    </p:extLst>
  </p:cSld>
  <p:clrMapOvr>
    <a:masterClrMapping/>
  </p:clrMapOvr>
  <p:transition spd="slow" advTm="3301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2472413"/>
              </p:ext>
            </p:extLst>
          </p:nvPr>
        </p:nvGraphicFramePr>
        <p:xfrm>
          <a:off x="142844" y="285728"/>
          <a:ext cx="8858248" cy="68529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429124"/>
                <a:gridCol w="4429124"/>
              </a:tblGrid>
              <a:tr h="12347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2100" dirty="0" smtClean="0">
                          <a:solidFill>
                            <a:schemeClr val="tx1"/>
                          </a:solidFill>
                        </a:rPr>
                        <a:t>Подаване на документи за участие в приема на ученици по Наредба № 10 от 01.09.2016</a:t>
                      </a:r>
                      <a:r>
                        <a:rPr lang="bg-BG" sz="2100" b="1" dirty="0" smtClean="0">
                          <a:solidFill>
                            <a:schemeClr val="tx1"/>
                          </a:solidFill>
                        </a:rPr>
                        <a:t>година</a:t>
                      </a:r>
                      <a:r>
                        <a:rPr lang="bg-BG" sz="21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algn="l"/>
                      <a:endParaRPr lang="bg-BG" sz="2100" dirty="0"/>
                    </a:p>
                  </a:txBody>
                  <a:tcPr marT="60960" marB="6096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bg-BG" sz="2100" dirty="0" smtClean="0">
                          <a:solidFill>
                            <a:schemeClr val="tx1"/>
                          </a:solidFill>
                        </a:rPr>
                        <a:t>05 – 07 юли 2021 г. </a:t>
                      </a:r>
                      <a:endParaRPr lang="bg-BG" sz="2100" dirty="0">
                        <a:solidFill>
                          <a:schemeClr val="tx1"/>
                        </a:solidFill>
                      </a:endParaRPr>
                    </a:p>
                  </a:txBody>
                  <a:tcPr marT="60960" marB="6096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772160">
                <a:tc>
                  <a:txBody>
                    <a:bodyPr/>
                    <a:lstStyle/>
                    <a:p>
                      <a:pPr algn="l"/>
                      <a:r>
                        <a:rPr lang="bg-BG" sz="2100" b="1" dirty="0" smtClean="0"/>
                        <a:t>Обявяване на списъците с приетите ученици на първи етап на класиране</a:t>
                      </a:r>
                      <a:endParaRPr lang="bg-BG" sz="21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2100" b="1" dirty="0" smtClean="0">
                          <a:solidFill>
                            <a:schemeClr val="tx1"/>
                          </a:solidFill>
                        </a:rPr>
                        <a:t>до</a:t>
                      </a:r>
                      <a:r>
                        <a:rPr lang="bg-BG" sz="2100" b="1" baseline="0" dirty="0" smtClean="0">
                          <a:solidFill>
                            <a:schemeClr val="tx1"/>
                          </a:solidFill>
                        </a:rPr>
                        <a:t> 13 юли 2021 г. </a:t>
                      </a:r>
                      <a:endParaRPr lang="bg-BG" sz="2100" b="1" dirty="0">
                        <a:solidFill>
                          <a:schemeClr val="tx1"/>
                        </a:solidFill>
                      </a:endParaRPr>
                    </a:p>
                  </a:txBody>
                  <a:tcPr marT="60960" marB="60960"/>
                </a:tc>
              </a:tr>
              <a:tr h="1234725">
                <a:tc>
                  <a:txBody>
                    <a:bodyPr/>
                    <a:lstStyle/>
                    <a:p>
                      <a:pPr algn="l"/>
                      <a:r>
                        <a:rPr lang="bg-BG" sz="2100" b="1" dirty="0" smtClean="0"/>
                        <a:t>Записване на приетите ученици на първи етап на класиране или подаване на заявление за участие във втори етап на класиране </a:t>
                      </a:r>
                      <a:endParaRPr lang="bg-BG" sz="21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l"/>
                      <a:r>
                        <a:rPr lang="bg-BG" sz="2100" b="1" dirty="0" smtClean="0">
                          <a:solidFill>
                            <a:schemeClr val="tx1"/>
                          </a:solidFill>
                        </a:rPr>
                        <a:t>до</a:t>
                      </a:r>
                      <a:r>
                        <a:rPr lang="bg-BG" sz="2100" b="1" baseline="0" dirty="0" smtClean="0">
                          <a:solidFill>
                            <a:schemeClr val="tx1"/>
                          </a:solidFill>
                        </a:rPr>
                        <a:t> 16 юли 2021 г. </a:t>
                      </a:r>
                      <a:endParaRPr lang="bg-BG" sz="2100" b="1" dirty="0">
                        <a:solidFill>
                          <a:schemeClr val="tx1"/>
                        </a:solidFill>
                      </a:endParaRPr>
                    </a:p>
                  </a:txBody>
                  <a:tcPr marT="60960" marB="60960"/>
                </a:tc>
              </a:tr>
              <a:tr h="10972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2100" b="1" dirty="0" smtClean="0"/>
                        <a:t>Обявяване на списъците с приетите ученици на втори етап</a:t>
                      </a:r>
                      <a:r>
                        <a:rPr lang="bg-BG" sz="2100" b="1" baseline="0" dirty="0" smtClean="0"/>
                        <a:t> на класиране</a:t>
                      </a:r>
                      <a:endParaRPr lang="bg-BG" sz="2100" b="1" dirty="0" smtClean="0"/>
                    </a:p>
                    <a:p>
                      <a:pPr algn="l"/>
                      <a:endParaRPr lang="bg-BG" sz="21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l"/>
                      <a:r>
                        <a:rPr lang="bg-BG" sz="2100" b="1" dirty="0" smtClean="0">
                          <a:solidFill>
                            <a:schemeClr val="tx1"/>
                          </a:solidFill>
                        </a:rPr>
                        <a:t>до</a:t>
                      </a:r>
                      <a:r>
                        <a:rPr lang="bg-BG" sz="2100" b="1" baseline="0" dirty="0" smtClean="0">
                          <a:solidFill>
                            <a:schemeClr val="tx1"/>
                          </a:solidFill>
                        </a:rPr>
                        <a:t> 20 юли 2021 г. </a:t>
                      </a:r>
                      <a:endParaRPr lang="bg-BG" sz="2100" b="1" dirty="0">
                        <a:solidFill>
                          <a:schemeClr val="tx1"/>
                        </a:solidFill>
                      </a:endParaRPr>
                    </a:p>
                  </a:txBody>
                  <a:tcPr marT="60960" marB="60960"/>
                </a:tc>
              </a:tr>
              <a:tr h="772160">
                <a:tc>
                  <a:txBody>
                    <a:bodyPr/>
                    <a:lstStyle/>
                    <a:p>
                      <a:pPr algn="l"/>
                      <a:r>
                        <a:rPr lang="bg-BG" sz="2100" b="1" dirty="0" smtClean="0"/>
                        <a:t>Записване на приетите ученици на втори</a:t>
                      </a:r>
                      <a:r>
                        <a:rPr lang="bg-BG" sz="2100" b="1" baseline="0" dirty="0" smtClean="0"/>
                        <a:t> </a:t>
                      </a:r>
                      <a:r>
                        <a:rPr lang="bg-BG" sz="2100" b="1" dirty="0" smtClean="0"/>
                        <a:t>етап на класиране </a:t>
                      </a:r>
                      <a:endParaRPr lang="bg-BG" sz="21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l"/>
                      <a:r>
                        <a:rPr lang="bg-BG" sz="2100" b="1" dirty="0" smtClean="0">
                          <a:solidFill>
                            <a:schemeClr val="tx1"/>
                          </a:solidFill>
                        </a:rPr>
                        <a:t>до 22 юли 2021 г.  </a:t>
                      </a:r>
                      <a:endParaRPr lang="bg-BG" sz="2100" b="1" dirty="0">
                        <a:solidFill>
                          <a:schemeClr val="tx1"/>
                        </a:solidFill>
                      </a:endParaRPr>
                    </a:p>
                  </a:txBody>
                  <a:tcPr marT="60960" marB="60960"/>
                </a:tc>
              </a:tr>
              <a:tr h="1097280">
                <a:tc>
                  <a:txBody>
                    <a:bodyPr/>
                    <a:lstStyle/>
                    <a:p>
                      <a:pPr algn="l"/>
                      <a:r>
                        <a:rPr lang="bg-BG" sz="2100" b="1" dirty="0" smtClean="0"/>
                        <a:t>Обявяване на записалите се ученици и броят</a:t>
                      </a:r>
                      <a:r>
                        <a:rPr lang="bg-BG" sz="2100" b="1" baseline="0" dirty="0" smtClean="0"/>
                        <a:t> на незаетите места след втория етап на класиране</a:t>
                      </a:r>
                      <a:endParaRPr lang="bg-BG" sz="2100" b="1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l"/>
                      <a:r>
                        <a:rPr lang="bg-BG" sz="2100" b="1" dirty="0" smtClean="0">
                          <a:solidFill>
                            <a:schemeClr val="tx1"/>
                          </a:solidFill>
                        </a:rPr>
                        <a:t> 23 юли 2021 г.</a:t>
                      </a:r>
                      <a:endParaRPr lang="bg-BG" sz="2100" b="1" dirty="0">
                        <a:solidFill>
                          <a:schemeClr val="tx1"/>
                        </a:solidFill>
                      </a:endParaRPr>
                    </a:p>
                  </a:txBody>
                  <a:tcPr marT="60960" marB="6096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0415930"/>
      </p:ext>
    </p:extLst>
  </p:cSld>
  <p:clrMapOvr>
    <a:masterClrMapping/>
  </p:clrMapOvr>
  <p:transition spd="slow" advTm="2977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0504771"/>
              </p:ext>
            </p:extLst>
          </p:nvPr>
        </p:nvGraphicFramePr>
        <p:xfrm>
          <a:off x="214282" y="380981"/>
          <a:ext cx="8669548" cy="600079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334774"/>
                <a:gridCol w="4334774"/>
              </a:tblGrid>
              <a:tr h="1031755">
                <a:tc>
                  <a:txBody>
                    <a:bodyPr/>
                    <a:lstStyle/>
                    <a:p>
                      <a:pPr algn="l"/>
                      <a:r>
                        <a:rPr lang="bg-BG" sz="2100" dirty="0" smtClean="0">
                          <a:solidFill>
                            <a:schemeClr val="tx1"/>
                          </a:solidFill>
                        </a:rPr>
                        <a:t>Подаване на документи за участие в трети етап на</a:t>
                      </a:r>
                      <a:r>
                        <a:rPr lang="bg-BG" sz="2100" baseline="0" dirty="0" smtClean="0">
                          <a:solidFill>
                            <a:schemeClr val="tx1"/>
                          </a:solidFill>
                        </a:rPr>
                        <a:t> класиране</a:t>
                      </a:r>
                      <a:endParaRPr lang="bg-BG" sz="2100" dirty="0">
                        <a:solidFill>
                          <a:schemeClr val="tx1"/>
                        </a:solidFill>
                      </a:endParaRPr>
                    </a:p>
                  </a:txBody>
                  <a:tcPr marT="60960" marB="6096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bg-BG" sz="2100" dirty="0" smtClean="0">
                          <a:solidFill>
                            <a:schemeClr val="tx1"/>
                          </a:solidFill>
                        </a:rPr>
                        <a:t> 26</a:t>
                      </a:r>
                      <a:r>
                        <a:rPr lang="bg-BG" sz="2100" baseline="0" dirty="0" smtClean="0">
                          <a:solidFill>
                            <a:schemeClr val="tx1"/>
                          </a:solidFill>
                        </a:rPr>
                        <a:t> – 27</a:t>
                      </a:r>
                      <a:r>
                        <a:rPr lang="bg-BG" sz="2100" dirty="0" smtClean="0">
                          <a:solidFill>
                            <a:schemeClr val="tx1"/>
                          </a:solidFill>
                        </a:rPr>
                        <a:t> юли 2021 г. </a:t>
                      </a:r>
                      <a:endParaRPr lang="bg-BG" sz="2100" dirty="0">
                        <a:solidFill>
                          <a:schemeClr val="tx1"/>
                        </a:solidFill>
                      </a:endParaRPr>
                    </a:p>
                  </a:txBody>
                  <a:tcPr marT="60960" marB="6096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342983">
                <a:tc>
                  <a:txBody>
                    <a:bodyPr/>
                    <a:lstStyle/>
                    <a:p>
                      <a:pPr algn="l"/>
                      <a:r>
                        <a:rPr lang="bg-BG" sz="2100" b="1" dirty="0" smtClean="0">
                          <a:solidFill>
                            <a:schemeClr val="tx1"/>
                          </a:solidFill>
                        </a:rPr>
                        <a:t>Обявяване на списъците</a:t>
                      </a:r>
                      <a:r>
                        <a:rPr lang="bg-BG" sz="2100" b="1" baseline="0" dirty="0" smtClean="0">
                          <a:solidFill>
                            <a:schemeClr val="tx1"/>
                          </a:solidFill>
                        </a:rPr>
                        <a:t> с приетите ученици от трети етап на класиране</a:t>
                      </a:r>
                      <a:endParaRPr lang="bg-BG" sz="2100" b="1" dirty="0">
                        <a:solidFill>
                          <a:schemeClr val="tx1"/>
                        </a:solidFill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l"/>
                      <a:r>
                        <a:rPr lang="bg-BG" sz="2100" b="1" dirty="0" smtClean="0">
                          <a:solidFill>
                            <a:schemeClr val="tx1"/>
                          </a:solidFill>
                        </a:rPr>
                        <a:t> 29 юли 2021 г. </a:t>
                      </a:r>
                      <a:endParaRPr lang="bg-BG" sz="2100" b="1" dirty="0">
                        <a:solidFill>
                          <a:schemeClr val="tx1"/>
                        </a:solidFill>
                      </a:endParaRPr>
                    </a:p>
                  </a:txBody>
                  <a:tcPr marT="60960" marB="60960"/>
                </a:tc>
              </a:tr>
              <a:tr h="940088">
                <a:tc>
                  <a:txBody>
                    <a:bodyPr/>
                    <a:lstStyle/>
                    <a:p>
                      <a:pPr algn="l"/>
                      <a:r>
                        <a:rPr lang="bg-BG" sz="2100" b="1" dirty="0" smtClean="0">
                          <a:solidFill>
                            <a:schemeClr val="tx1"/>
                          </a:solidFill>
                        </a:rPr>
                        <a:t>Записване на </a:t>
                      </a:r>
                      <a:r>
                        <a:rPr lang="bg-BG" sz="2100" b="1" baseline="0" dirty="0" smtClean="0">
                          <a:solidFill>
                            <a:schemeClr val="tx1"/>
                          </a:solidFill>
                        </a:rPr>
                        <a:t>приетите ученици от трети етап на класиране</a:t>
                      </a:r>
                      <a:endParaRPr lang="bg-BG" sz="2100" b="1" dirty="0">
                        <a:solidFill>
                          <a:schemeClr val="tx1"/>
                        </a:solidFill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l"/>
                      <a:r>
                        <a:rPr lang="bg-BG" sz="2100" b="1" dirty="0" smtClean="0">
                          <a:solidFill>
                            <a:schemeClr val="tx1"/>
                          </a:solidFill>
                        </a:rPr>
                        <a:t>30 юли 2021 г.</a:t>
                      </a:r>
                      <a:endParaRPr lang="bg-BG" sz="2100" b="1" dirty="0">
                        <a:solidFill>
                          <a:schemeClr val="tx1"/>
                        </a:solidFill>
                      </a:endParaRPr>
                    </a:p>
                  </a:txBody>
                  <a:tcPr marT="60960" marB="60960"/>
                </a:tc>
              </a:tr>
              <a:tr h="1342983">
                <a:tc>
                  <a:txBody>
                    <a:bodyPr/>
                    <a:lstStyle/>
                    <a:p>
                      <a:pPr algn="l"/>
                      <a:r>
                        <a:rPr lang="bg-BG" sz="2100" b="1" dirty="0" smtClean="0">
                          <a:solidFill>
                            <a:schemeClr val="tx1"/>
                          </a:solidFill>
                        </a:rPr>
                        <a:t>Обявяване на записалите се ученици и броя на незаетите места след трети етап на класиране</a:t>
                      </a:r>
                      <a:endParaRPr lang="bg-BG" sz="2100" b="1" dirty="0">
                        <a:solidFill>
                          <a:schemeClr val="tx1"/>
                        </a:solidFill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l"/>
                      <a:r>
                        <a:rPr lang="bg-BG" sz="2100" b="1" dirty="0" smtClean="0">
                          <a:solidFill>
                            <a:schemeClr val="tx1"/>
                          </a:solidFill>
                        </a:rPr>
                        <a:t>До 02 август 2021</a:t>
                      </a:r>
                      <a:r>
                        <a:rPr lang="bg-BG" sz="2100" b="1" baseline="0" dirty="0" smtClean="0">
                          <a:solidFill>
                            <a:schemeClr val="tx1"/>
                          </a:solidFill>
                        </a:rPr>
                        <a:t> г. </a:t>
                      </a:r>
                      <a:endParaRPr lang="bg-BG" sz="2100" b="1" dirty="0">
                        <a:solidFill>
                          <a:schemeClr val="tx1"/>
                        </a:solidFill>
                      </a:endParaRPr>
                    </a:p>
                  </a:txBody>
                  <a:tcPr marT="60960" marB="60960"/>
                </a:tc>
              </a:tr>
              <a:tr h="1342983">
                <a:tc>
                  <a:txBody>
                    <a:bodyPr/>
                    <a:lstStyle/>
                    <a:p>
                      <a:pPr algn="l"/>
                      <a:r>
                        <a:rPr lang="bg-BG" sz="2100" b="1" dirty="0" smtClean="0">
                          <a:solidFill>
                            <a:schemeClr val="tx1"/>
                          </a:solidFill>
                        </a:rPr>
                        <a:t>Попълване на незаети места след трети етап</a:t>
                      </a:r>
                      <a:r>
                        <a:rPr lang="bg-BG" sz="2100" b="1" baseline="0" dirty="0" smtClean="0">
                          <a:solidFill>
                            <a:schemeClr val="tx1"/>
                          </a:solidFill>
                        </a:rPr>
                        <a:t> на класиране и записване</a:t>
                      </a:r>
                      <a:endParaRPr lang="bg-BG" sz="2100" b="1" dirty="0">
                        <a:solidFill>
                          <a:schemeClr val="tx1"/>
                        </a:solidFill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l"/>
                      <a:r>
                        <a:rPr lang="bg-BG" sz="2100" b="1" dirty="0" smtClean="0">
                          <a:solidFill>
                            <a:schemeClr val="tx1"/>
                          </a:solidFill>
                        </a:rPr>
                        <a:t> до 10 септември 2021</a:t>
                      </a:r>
                      <a:r>
                        <a:rPr lang="bg-BG" sz="2100" b="1" baseline="0" dirty="0" smtClean="0">
                          <a:solidFill>
                            <a:schemeClr val="tx1"/>
                          </a:solidFill>
                        </a:rPr>
                        <a:t> г. вкл. </a:t>
                      </a:r>
                      <a:endParaRPr lang="bg-BG" sz="2100" b="1" dirty="0">
                        <a:solidFill>
                          <a:schemeClr val="tx1"/>
                        </a:solidFill>
                      </a:endParaRPr>
                    </a:p>
                  </a:txBody>
                  <a:tcPr marT="60960" marB="6096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7250752"/>
      </p:ext>
    </p:extLst>
  </p:cSld>
  <p:clrMapOvr>
    <a:masterClrMapping/>
  </p:clrMapOvr>
  <p:transition spd="slow" advTm="3751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bg-BG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Баба Марта гостува в ОбУ“Христо Ботев“, с. Красново</a:t>
            </a:r>
            <a:endParaRPr lang="bg-BG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1219200"/>
            <a:ext cx="3657600" cy="5334000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219200"/>
            <a:ext cx="4038600" cy="5334000"/>
          </a:xfrm>
        </p:spPr>
      </p:pic>
      <p:pic>
        <p:nvPicPr>
          <p:cNvPr id="5" name="Картина 2" descr="Христо Ботев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44294"/>
            <a:ext cx="653415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39107972"/>
      </p:ext>
    </p:extLst>
  </p:cSld>
  <p:clrMapOvr>
    <a:masterClrMapping/>
  </p:clrMapOvr>
  <p:transition spd="slow" advTm="3688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bg-BG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Баба Марта гостува в ОбУ“Христо Ботев“, с. Красново</a:t>
            </a:r>
            <a:endParaRPr lang="bg-BG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066800"/>
            <a:ext cx="7467599" cy="5334000"/>
          </a:xfrm>
        </p:spPr>
      </p:pic>
      <p:pic>
        <p:nvPicPr>
          <p:cNvPr id="4" name="Картина 2" descr="Христо Ботев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76200"/>
            <a:ext cx="653415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6976076"/>
      </p:ext>
    </p:extLst>
  </p:cSld>
  <p:clrMapOvr>
    <a:masterClrMapping/>
  </p:clrMapOvr>
  <p:transition spd="slow" advTm="3597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bg-BG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Баба Марта гостува в ОбУ“Христо Ботев“, с. Красново</a:t>
            </a:r>
            <a:endParaRPr lang="bg-BG" sz="2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219200"/>
            <a:ext cx="8382000" cy="5181600"/>
          </a:xfrm>
        </p:spPr>
      </p:pic>
      <p:pic>
        <p:nvPicPr>
          <p:cNvPr id="5" name="Картина 2" descr="Христо Ботев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28081"/>
            <a:ext cx="653415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61738415"/>
      </p:ext>
    </p:extLst>
  </p:cSld>
  <p:clrMapOvr>
    <a:masterClrMapping/>
  </p:clrMapOvr>
  <p:transition spd="slow" advTm="3485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bg-BG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ЧЕСТВАНЕ НА ТРЕТИ МАРТ.</a:t>
            </a:r>
            <a:endParaRPr lang="bg-BG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371600"/>
            <a:ext cx="6705600" cy="4800600"/>
          </a:xfrm>
        </p:spPr>
      </p:pic>
      <p:pic>
        <p:nvPicPr>
          <p:cNvPr id="4" name="Картина 2" descr="Христо Ботев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0481" y="228600"/>
            <a:ext cx="653415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14343287"/>
      </p:ext>
    </p:extLst>
  </p:cSld>
  <p:clrMapOvr>
    <a:masterClrMapping/>
  </p:clrMapOvr>
  <p:transition spd="slow" advTm="3585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229600" cy="639762"/>
          </a:xfrm>
        </p:spPr>
        <p:txBody>
          <a:bodyPr>
            <a:normAutofit/>
          </a:bodyPr>
          <a:lstStyle/>
          <a:p>
            <a:r>
              <a:rPr lang="bg-BG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ЧЕСТВАНЕ НА ТРЕТИ МАРТ.</a:t>
            </a:r>
            <a:endParaRPr lang="bg-BG" sz="2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823" y="1600200"/>
            <a:ext cx="6778353" cy="4525963"/>
          </a:xfrm>
        </p:spPr>
      </p:pic>
      <p:pic>
        <p:nvPicPr>
          <p:cNvPr id="5" name="Картина 2" descr="Христо Ботев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381000"/>
            <a:ext cx="653415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45407674"/>
      </p:ext>
    </p:extLst>
  </p:cSld>
  <p:clrMapOvr>
    <a:masterClrMapping/>
  </p:clrMapOvr>
  <p:transition spd="slow" advTm="3624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ЧЕСТВАНЕ НА ТРЕТИ МАРТ.</a:t>
            </a:r>
            <a:endParaRPr lang="bg-BG" sz="24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64" y="1600200"/>
            <a:ext cx="3394472" cy="4525963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264" y="1600200"/>
            <a:ext cx="3394472" cy="4525963"/>
          </a:xfrm>
        </p:spPr>
      </p:pic>
      <p:pic>
        <p:nvPicPr>
          <p:cNvPr id="5" name="Картина 2" descr="Христо Ботев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304800"/>
            <a:ext cx="653415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36557582"/>
      </p:ext>
    </p:extLst>
  </p:cSld>
  <p:clrMapOvr>
    <a:masterClrMapping/>
  </p:clrMapOvr>
  <p:transition spd="slow" advTm="3300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Онлайн </a:t>
            </a:r>
            <a:r>
              <a:rPr lang="bg-BG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„Моят </a:t>
            </a:r>
            <a:r>
              <a:rPr lang="bg-BG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Великден“ с участието на ученици и учители в ОбУ“Христо Ботев“, с. Красново </a:t>
            </a:r>
            <a:endParaRPr lang="bg-BG" sz="24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905000"/>
            <a:ext cx="4495800" cy="396240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905000"/>
            <a:ext cx="4419600" cy="3962400"/>
          </a:xfrm>
        </p:spPr>
      </p:pic>
      <p:pic>
        <p:nvPicPr>
          <p:cNvPr id="7" name="Картина 2" descr="Христо Ботев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356681"/>
            <a:ext cx="653415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98450924"/>
      </p:ext>
    </p:extLst>
  </p:cSld>
  <p:clrMapOvr>
    <a:masterClrMapping/>
  </p:clrMapOvr>
  <p:transition spd="slow" advTm="3105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Онлайн </a:t>
            </a:r>
            <a:r>
              <a:rPr lang="bg-BG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„Моят </a:t>
            </a:r>
            <a:r>
              <a:rPr lang="bg-BG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Великден“ с участието на ученици и учители в ОбУ“Христо Ботев“, с. Красново </a:t>
            </a:r>
            <a:endParaRPr lang="bg-BG" sz="24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752600"/>
            <a:ext cx="4343400" cy="3625056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752600"/>
            <a:ext cx="4343400" cy="3625056"/>
          </a:xfrm>
        </p:spPr>
      </p:pic>
      <p:pic>
        <p:nvPicPr>
          <p:cNvPr id="7" name="Картина 2" descr="Христо Ботев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" y="304800"/>
            <a:ext cx="653415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18367542"/>
      </p:ext>
    </p:extLst>
  </p:cSld>
  <p:clrMapOvr>
    <a:masterClrMapping/>
  </p:clrMapOvr>
  <p:transition spd="slow" advTm="2708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Vert">
          <a:fgClr>
            <a:schemeClr val="accent2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39762"/>
          </a:xfrm>
        </p:spPr>
        <p:txBody>
          <a:bodyPr>
            <a:normAutofit/>
          </a:bodyPr>
          <a:lstStyle/>
          <a:p>
            <a:r>
              <a:rPr lang="bg-BG" sz="2400" b="1" dirty="0" smtClean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 на розовата фланелка. Не на тормоза!</a:t>
            </a:r>
            <a:endParaRPr lang="bg-BG" sz="2400" b="1" dirty="0">
              <a:solidFill>
                <a:srgbClr val="FF66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990600"/>
            <a:ext cx="4267200" cy="5638800"/>
          </a:xfrm>
        </p:spPr>
      </p:pic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828800"/>
            <a:ext cx="4495800" cy="4033207"/>
          </a:xfrm>
        </p:spPr>
      </p:pic>
      <p:pic>
        <p:nvPicPr>
          <p:cNvPr id="7" name="Картина 2" descr="Христо Ботев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3192" y="304800"/>
            <a:ext cx="653415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42637756"/>
      </p:ext>
    </p:extLst>
  </p:cSld>
  <p:clrMapOvr>
    <a:masterClrMapping/>
  </p:clrMapOvr>
  <p:transition spd="slow" advTm="3180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Vert">
          <a:fgClr>
            <a:schemeClr val="accent2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bg-BG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февруари – денят на любовта!</a:t>
            </a:r>
            <a:endParaRPr lang="bg-BG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295400"/>
            <a:ext cx="7772400" cy="5486400"/>
          </a:xfrm>
        </p:spPr>
      </p:pic>
      <p:pic>
        <p:nvPicPr>
          <p:cNvPr id="4" name="Картина 2" descr="Христо Ботев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371" y="152400"/>
            <a:ext cx="653415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56422167"/>
      </p:ext>
    </p:extLst>
  </p:cSld>
  <p:clrMapOvr>
    <a:masterClrMapping/>
  </p:clrMapOvr>
  <p:transition spd="slow" advTm="3141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Vert">
          <a:fgClr>
            <a:schemeClr val="accent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bg-BG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февруари – денят на любовта!</a:t>
            </a:r>
            <a:endParaRPr lang="bg-BG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07" y="1295400"/>
            <a:ext cx="8000999" cy="5486400"/>
          </a:xfrm>
        </p:spPr>
      </p:pic>
      <p:pic>
        <p:nvPicPr>
          <p:cNvPr id="5" name="Картина 2" descr="Христо Ботев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52400"/>
            <a:ext cx="653415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04280950"/>
      </p:ext>
    </p:extLst>
  </p:cSld>
  <p:clrMapOvr>
    <a:masterClrMapping/>
  </p:clrMapOvr>
  <p:transition spd="slow" advTm="3013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bg-BG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Клуб „Родолюбие“ в ОбУ „Христо Ботев“, с. Красново</a:t>
            </a:r>
            <a:endParaRPr lang="bg-BG" sz="2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1143000"/>
            <a:ext cx="7467600" cy="5410200"/>
          </a:xfrm>
        </p:spPr>
      </p:pic>
      <p:pic>
        <p:nvPicPr>
          <p:cNvPr id="5" name="Картина 2" descr="Христо Ботев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400"/>
            <a:ext cx="653415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04280950"/>
      </p:ext>
    </p:extLst>
  </p:cSld>
  <p:clrMapOvr>
    <a:masterClrMapping/>
  </p:clrMapOvr>
  <p:transition spd="slow" advTm="3196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bg-BG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Клуб „Родолюбие“ в ОбУ „Христо Ботев“, с. Красново</a:t>
            </a:r>
            <a:endParaRPr lang="bg-BG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143000"/>
            <a:ext cx="7848599" cy="5410200"/>
          </a:xfrm>
        </p:spPr>
      </p:pic>
      <p:pic>
        <p:nvPicPr>
          <p:cNvPr id="4" name="Картина 2" descr="Христо Ботев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5643"/>
            <a:ext cx="653415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12252543"/>
      </p:ext>
    </p:extLst>
  </p:cSld>
  <p:clrMapOvr>
    <a:masterClrMapping/>
  </p:clrMapOvr>
  <p:transition spd="slow" advTm="2700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bg-BG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Клуб „Родолюбие“ </a:t>
            </a:r>
            <a:r>
              <a:rPr lang="bg-BG" sz="2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ОбУ „Христо Ботев“, с. Красново</a:t>
            </a:r>
            <a:endParaRPr lang="bg-BG" sz="2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143000"/>
            <a:ext cx="7772400" cy="5257800"/>
          </a:xfrm>
        </p:spPr>
      </p:pic>
      <p:pic>
        <p:nvPicPr>
          <p:cNvPr id="5" name="Картина 2" descr="Христо Ботев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34566"/>
            <a:ext cx="653415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4506687"/>
      </p:ext>
    </p:extLst>
  </p:cSld>
  <p:clrMapOvr>
    <a:masterClrMapping/>
  </p:clrMapOvr>
  <p:transition spd="slow" advTm="3542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39762"/>
          </a:xfrm>
        </p:spPr>
        <p:txBody>
          <a:bodyPr>
            <a:noAutofit/>
          </a:bodyPr>
          <a:lstStyle/>
          <a:p>
            <a:r>
              <a:rPr lang="bg-BG" sz="2400" dirty="0">
                <a:solidFill>
                  <a:srgbClr val="00B050"/>
                </a:solidFill>
              </a:rPr>
              <a:t>Да изчистим България </a:t>
            </a:r>
            <a:r>
              <a:rPr lang="bg-BG" sz="2400" dirty="0" smtClean="0">
                <a:solidFill>
                  <a:srgbClr val="00B050"/>
                </a:solidFill>
              </a:rPr>
              <a:t>заедно!</a:t>
            </a:r>
            <a:endParaRPr lang="bg-BG" sz="2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371600"/>
            <a:ext cx="3716536" cy="4754563"/>
          </a:xfrm>
        </p:spPr>
      </p:pic>
      <p:pic>
        <p:nvPicPr>
          <p:cNvPr id="12" name="Content Placeholder 11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1371600"/>
            <a:ext cx="5029200" cy="4724400"/>
          </a:xfrm>
        </p:spPr>
      </p:pic>
      <p:pic>
        <p:nvPicPr>
          <p:cNvPr id="5" name="Картина 2" descr="Христо Ботев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152400"/>
            <a:ext cx="653415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88583863"/>
      </p:ext>
    </p:extLst>
  </p:cSld>
  <p:clrMapOvr>
    <a:masterClrMapping/>
  </p:clrMapOvr>
  <p:transition spd="slow" advTm="2591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bg-BG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Красива Коледа е при нас!</a:t>
            </a:r>
            <a:endParaRPr lang="bg-BG" sz="24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143000"/>
            <a:ext cx="7772400" cy="5486400"/>
          </a:xfrm>
        </p:spPr>
      </p:pic>
      <p:pic>
        <p:nvPicPr>
          <p:cNvPr id="4" name="Картина 2" descr="Христо Ботев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52400"/>
            <a:ext cx="653415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195536"/>
      </p:ext>
    </p:extLst>
  </p:cSld>
  <p:clrMapOvr>
    <a:masterClrMapping/>
  </p:clrMapOvr>
  <p:transition spd="slow" advTm="3503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bg-BG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Коледни емоции с Дядо Коледа и Снежанка.</a:t>
            </a:r>
            <a:endParaRPr lang="bg-BG" sz="2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219200"/>
            <a:ext cx="6903509" cy="5181600"/>
          </a:xfrm>
        </p:spPr>
      </p:pic>
      <p:pic>
        <p:nvPicPr>
          <p:cNvPr id="5" name="Картина 2" descr="Христо Ботев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52400"/>
            <a:ext cx="653415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68897865"/>
      </p:ext>
    </p:extLst>
  </p:cSld>
  <p:clrMapOvr>
    <a:masterClrMapping/>
  </p:clrMapOvr>
  <p:transition spd="slow" advTm="3097"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bg-BG" sz="24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 на християнското семейство.</a:t>
            </a:r>
            <a:endParaRPr lang="bg-BG" sz="2400" dirty="0">
              <a:solidFill>
                <a:schemeClr val="accent4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398" y="1371600"/>
            <a:ext cx="7086600" cy="5181600"/>
          </a:xfrm>
        </p:spPr>
      </p:pic>
      <p:pic>
        <p:nvPicPr>
          <p:cNvPr id="4" name="Картина 2" descr="Христо Ботев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52400"/>
            <a:ext cx="653415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76159272"/>
      </p:ext>
    </p:extLst>
  </p:cSld>
  <p:clrMapOvr>
    <a:masterClrMapping/>
  </p:clrMapOvr>
  <p:transition spd="slow" advTm="3492">
    <p:push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ru-RU" sz="2400" dirty="0"/>
              <a:t>Музей на хляба в </a:t>
            </a:r>
            <a:r>
              <a:rPr lang="ru-RU" sz="2400" dirty="0" smtClean="0"/>
              <a:t>Копривщица.</a:t>
            </a:r>
            <a:endParaRPr lang="bg-BG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19200"/>
            <a:ext cx="8290278" cy="4906963"/>
          </a:xfrm>
        </p:spPr>
      </p:pic>
      <p:pic>
        <p:nvPicPr>
          <p:cNvPr id="4" name="Картина 2" descr="Христо Ботев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52400"/>
            <a:ext cx="653415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31176144"/>
      </p:ext>
    </p:extLst>
  </p:cSld>
  <p:clrMapOvr>
    <a:masterClrMapping/>
  </p:clrMapOvr>
  <p:transition spd="slow" advTm="3390">
    <p:push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eave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39762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гости на дома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стари хора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"Св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Иван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Рилски"</a:t>
            </a:r>
            <a:b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село Старосел.</a:t>
            </a:r>
            <a:endParaRPr lang="bg-BG" sz="24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00200"/>
            <a:ext cx="5791200" cy="4419600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990600"/>
            <a:ext cx="2971800" cy="5638800"/>
          </a:xfrm>
        </p:spPr>
      </p:pic>
      <p:pic>
        <p:nvPicPr>
          <p:cNvPr id="5" name="Картина 2" descr="Христо Ботев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304800"/>
            <a:ext cx="653415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94430274"/>
      </p:ext>
    </p:extLst>
  </p:cSld>
  <p:clrMapOvr>
    <a:masterClrMapping/>
  </p:clrMapOvr>
  <p:transition spd="slow" advTm="3269">
    <p:push dir="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eave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гости на дома за стари хора "Св. Иван Рилски"</a:t>
            </a:r>
            <a:b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село Старосел.</a:t>
            </a:r>
            <a:endParaRPr lang="bg-BG" sz="2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22" y="1600200"/>
            <a:ext cx="8046156" cy="4525963"/>
          </a:xfrm>
        </p:spPr>
      </p:pic>
      <p:pic>
        <p:nvPicPr>
          <p:cNvPr id="5" name="Картина 2" descr="Христо Ботев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52400"/>
            <a:ext cx="653415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70117174"/>
      </p:ext>
    </p:extLst>
  </p:cSld>
  <p:clrMapOvr>
    <a:masterClrMapping/>
  </p:clrMapOvr>
  <p:transition spd="slow" advTm="3392">
    <p:push dir="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3">
              <a:lumMod val="5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39762"/>
          </a:xfrm>
        </p:spPr>
        <p:txBody>
          <a:bodyPr>
            <a:noAutofit/>
          </a:bodyPr>
          <a:lstStyle/>
          <a:p>
            <a:r>
              <a:rPr lang="bg-BG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Денят на земята!</a:t>
            </a:r>
            <a:endParaRPr lang="bg-BG" sz="24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64" y="1295400"/>
            <a:ext cx="3564136" cy="4830763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264" y="1295400"/>
            <a:ext cx="3640336" cy="4830763"/>
          </a:xfrm>
        </p:spPr>
      </p:pic>
      <p:pic>
        <p:nvPicPr>
          <p:cNvPr id="7" name="Картина 2" descr="Христо Ботев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152400"/>
            <a:ext cx="653415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52317060"/>
      </p:ext>
    </p:extLst>
  </p:cSld>
  <p:clrMapOvr>
    <a:masterClrMapping/>
  </p:clrMapOvr>
  <p:transition spd="slow" advTm="2967">
    <p:push dir="u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 и учене – ръка за ръка!</a:t>
            </a:r>
            <a:endParaRPr lang="bg-BG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43000"/>
            <a:ext cx="7696199" cy="5486400"/>
          </a:xfrm>
        </p:spPr>
      </p:pic>
      <p:pic>
        <p:nvPicPr>
          <p:cNvPr id="5" name="Картина 2" descr="Христо Ботев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47536"/>
            <a:ext cx="653415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53688853"/>
      </p:ext>
    </p:extLst>
  </p:cSld>
  <p:clrMapOvr>
    <a:masterClrMapping/>
  </p:clrMapOvr>
  <p:transition spd="slow" advTm="3329">
    <p:push dir="u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 и учене – ръка за ръка!</a:t>
            </a:r>
            <a:endParaRPr lang="bg-BG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pic>
        <p:nvPicPr>
          <p:cNvPr id="4" name="Картина 2" descr="Христо Ботев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52400"/>
            <a:ext cx="653415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60955209"/>
      </p:ext>
    </p:extLst>
  </p:cSld>
  <p:clrMapOvr>
    <a:masterClrMapping/>
  </p:clrMapOvr>
  <p:transition spd="slow" advTm="3186">
    <p:push dir="u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 и учене – ръка за ръка!</a:t>
            </a:r>
            <a:endParaRPr lang="bg-BG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143000"/>
            <a:ext cx="7162801" cy="5257800"/>
          </a:xfrm>
        </p:spPr>
      </p:pic>
      <p:pic>
        <p:nvPicPr>
          <p:cNvPr id="5" name="Картина 2" descr="Христо Ботев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52400"/>
            <a:ext cx="653415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22037628"/>
      </p:ext>
    </p:extLst>
  </p:cSld>
  <p:clrMapOvr>
    <a:masterClrMapping/>
  </p:clrMapOvr>
  <p:transition spd="slow" advTm="2963">
    <p:push dir="u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Засаждане на дръвчета съвместно със Съюза на ветераните – Хисаря </a:t>
            </a:r>
            <a:endParaRPr lang="bg-BG" sz="24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143000"/>
            <a:ext cx="8534400" cy="5181600"/>
          </a:xfrm>
        </p:spPr>
      </p:pic>
      <p:pic>
        <p:nvPicPr>
          <p:cNvPr id="5" name="Картина 2" descr="Христо Ботев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400"/>
            <a:ext cx="653415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38843583"/>
      </p:ext>
    </p:extLst>
  </p:cSld>
  <p:clrMapOvr>
    <a:masterClrMapping/>
  </p:clrMapOvr>
  <p:transition spd="slow" advTm="3058">
    <p:push dir="u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39762"/>
          </a:xfrm>
        </p:spPr>
        <p:txBody>
          <a:bodyPr>
            <a:noAutofit/>
          </a:bodyPr>
          <a:lstStyle/>
          <a:p>
            <a:r>
              <a:rPr lang="bg-BG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спираме да се забавляваме докато учим!</a:t>
            </a:r>
            <a:endParaRPr lang="bg-BG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28800"/>
            <a:ext cx="4267200" cy="4038600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1371600"/>
            <a:ext cx="3065984" cy="5029200"/>
          </a:xfrm>
        </p:spPr>
      </p:pic>
      <p:pic>
        <p:nvPicPr>
          <p:cNvPr id="5" name="Картина 2" descr="Христо Ботев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60506"/>
            <a:ext cx="653415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38429249"/>
      </p:ext>
    </p:extLst>
  </p:cSld>
  <p:clrMapOvr>
    <a:masterClrMapping/>
  </p:clrMapOvr>
  <p:transition spd="slow" advTm="2920">
    <p:push dir="u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728" y="271885"/>
            <a:ext cx="8229600" cy="639762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Световен ден на водата.</a:t>
            </a:r>
            <a:endParaRPr lang="bg-BG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95400"/>
            <a:ext cx="8305800" cy="4953000"/>
          </a:xfrm>
        </p:spPr>
      </p:pic>
      <p:pic>
        <p:nvPicPr>
          <p:cNvPr id="4" name="Картина 2" descr="Христо Ботев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34566"/>
            <a:ext cx="653415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93220732"/>
      </p:ext>
    </p:extLst>
  </p:cSld>
  <p:clrMapOvr>
    <a:masterClrMapping/>
  </p:clrMapOvr>
  <p:transition spd="slow" advTm="3059">
    <p:push dir="u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65919"/>
            <a:ext cx="8229600" cy="639762"/>
          </a:xfrm>
        </p:spPr>
        <p:txBody>
          <a:bodyPr>
            <a:noAutofit/>
          </a:bodyPr>
          <a:lstStyle/>
          <a:p>
            <a:r>
              <a:rPr lang="bg-BG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Готвим и хапваме заедно в часовете по практика.</a:t>
            </a:r>
            <a:endParaRPr lang="bg-BG" sz="24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981200"/>
            <a:ext cx="4419600" cy="320040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981200"/>
            <a:ext cx="4343400" cy="3200400"/>
          </a:xfrm>
        </p:spPr>
      </p:pic>
      <p:pic>
        <p:nvPicPr>
          <p:cNvPr id="7" name="Картина 2" descr="Христо Ботев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228600"/>
            <a:ext cx="653415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07992926"/>
      </p:ext>
    </p:extLst>
  </p:cSld>
  <p:clrMapOvr>
    <a:masterClrMapping/>
  </p:clrMapOvr>
  <p:transition spd="slow" advTm="3119">
    <p:push dir="u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270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часовете по Кулинарна практика учениците от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 "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Христо Ботев" показват своето желание и сръчност в усвояването на избраната от тях специалност.</a:t>
            </a:r>
            <a:endParaRPr lang="bg-BG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pic>
        <p:nvPicPr>
          <p:cNvPr id="5" name="Картина 2" descr="Христо Ботев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52400"/>
            <a:ext cx="653415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95994688"/>
      </p:ext>
    </p:extLst>
  </p:cSld>
  <p:clrMapOvr>
    <a:masterClrMapping/>
  </p:clrMapOvr>
  <p:transition spd="slow" advTm="3161">
    <p:push dir="u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2858" y="362188"/>
            <a:ext cx="8229600" cy="639762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часовете по Кулинарна практика учениците от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 "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Христо Ботев" показват своето желание и сръчност в усвояването на избраната от тях специалност.</a:t>
            </a:r>
            <a:endParaRPr lang="bg-BG" sz="24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148" y="1600200"/>
            <a:ext cx="2906703" cy="4525963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8720" y="1897221"/>
            <a:ext cx="3337560" cy="3931920"/>
          </a:xfrm>
        </p:spPr>
      </p:pic>
      <p:pic>
        <p:nvPicPr>
          <p:cNvPr id="5" name="Картина 2" descr="Христо Ботев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443" y="87550"/>
            <a:ext cx="653415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41368885"/>
      </p:ext>
    </p:extLst>
  </p:cSld>
  <p:clrMapOvr>
    <a:masterClrMapping/>
  </p:clrMapOvr>
  <p:transition spd="slow" advTm="3329">
    <p:push dir="u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62187"/>
            <a:ext cx="8229600" cy="639762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часовете по Кулинарна практика учениците от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ОбУ "Христо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Ботев" показват своето желание и сръчност в усвояването на избраната от тях специалност.</a:t>
            </a:r>
            <a:endParaRPr lang="bg-BG" sz="24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64" y="1600200"/>
            <a:ext cx="3394472" cy="4525963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992524"/>
            <a:ext cx="4038600" cy="3741314"/>
          </a:xfrm>
        </p:spPr>
      </p:pic>
      <p:pic>
        <p:nvPicPr>
          <p:cNvPr id="7" name="Картина 2" descr="Христо Ботев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6460" y="87549"/>
            <a:ext cx="653415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24841903"/>
      </p:ext>
    </p:extLst>
  </p:cSld>
  <p:clrMapOvr>
    <a:masterClrMapping/>
  </p:clrMapOvr>
  <p:transition spd="slow" advTm="2707">
    <p:push dir="u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568" y="452978"/>
            <a:ext cx="8229600" cy="639762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часовете по Кулинарна практика учениците от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 "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Христо Ботев" показват своето желание и сръчност в усвояването на избраната от тях специалност.</a:t>
            </a:r>
            <a:endParaRPr lang="bg-BG" sz="24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33364"/>
            <a:ext cx="4038600" cy="4059634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264" y="1600200"/>
            <a:ext cx="3394472" cy="4525963"/>
          </a:xfrm>
        </p:spPr>
      </p:pic>
      <p:pic>
        <p:nvPicPr>
          <p:cNvPr id="5" name="Картина 2" descr="Христо Ботев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" y="152400"/>
            <a:ext cx="653415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47555171"/>
      </p:ext>
    </p:extLst>
  </p:cSld>
  <p:clrMapOvr>
    <a:masterClrMapping/>
  </p:clrMapOvr>
  <p:transition spd="slow" advTm="3228">
    <p:push dir="u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402" y="60960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съвременния свят предизвикателствата на образованието са много динамични. Нашият колектив е винаги подготвен да проявява гъвкавост в методите на обучение на учениците ни, така че да постигнем възможно най-добрите резултати.</a:t>
            </a:r>
            <a:endParaRPr lang="bg-BG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Картина 2" descr="Христо Ботев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152400"/>
            <a:ext cx="653415" cy="914400"/>
          </a:xfrm>
          <a:prstGeom prst="rect">
            <a:avLst/>
          </a:prstGeom>
          <a:noFill/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828800"/>
            <a:ext cx="3394472" cy="4525963"/>
          </a:xfrm>
        </p:spPr>
      </p:pic>
    </p:spTree>
    <p:extLst>
      <p:ext uri="{BB962C8B-B14F-4D97-AF65-F5344CB8AC3E}">
        <p14:creationId xmlns:p14="http://schemas.microsoft.com/office/powerpoint/2010/main" val="4274593171"/>
      </p:ext>
    </p:extLst>
  </p:cSld>
  <p:clrMapOvr>
    <a:masterClrMapping/>
  </p:clrMapOvr>
  <p:transition spd="slow" advTm="3211">
    <p:push dir="u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Vert">
          <a:fgClr>
            <a:schemeClr val="accent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2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ДОБРЕ ДОШЛИ ПРИ НАС!</a:t>
            </a:r>
            <a:endParaRPr lang="bg-BG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43000"/>
            <a:ext cx="7543800" cy="5334000"/>
          </a:xfrm>
        </p:spPr>
      </p:pic>
      <p:pic>
        <p:nvPicPr>
          <p:cNvPr id="5" name="Картина 2" descr="Христо Ботев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84307"/>
            <a:ext cx="653415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90842162"/>
      </p:ext>
    </p:extLst>
  </p:cSld>
  <p:clrMapOvr>
    <a:masterClrMapping/>
  </p:clrMapOvr>
  <p:transition spd="slow" advTm="6129">
    <p:push dir="u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/>
          <p:cNvSpPr txBox="1"/>
          <p:nvPr/>
        </p:nvSpPr>
        <p:spPr>
          <a:xfrm>
            <a:off x="500034" y="1110418"/>
            <a:ext cx="8143932" cy="3477875"/>
          </a:xfrm>
          <a:prstGeom prst="rect">
            <a:avLst/>
          </a:prstGeom>
          <a:noFill/>
          <a:ln>
            <a:solidFill>
              <a:srgbClr val="CD737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latin typeface="+mj-lt"/>
              </a:rPr>
              <a:t>с. </a:t>
            </a:r>
            <a:r>
              <a:rPr lang="ru-RU" sz="4400" b="1" dirty="0" smtClean="0">
                <a:latin typeface="+mj-lt"/>
              </a:rPr>
              <a:t>Красново,общ.Хисаря</a:t>
            </a:r>
          </a:p>
          <a:p>
            <a:pPr algn="ctr"/>
            <a:r>
              <a:rPr lang="ru-RU" sz="4400" b="1" dirty="0" smtClean="0">
                <a:latin typeface="+mj-lt"/>
              </a:rPr>
              <a:t> </a:t>
            </a:r>
            <a:r>
              <a:rPr lang="ru-RU" sz="4400" b="1" dirty="0">
                <a:latin typeface="+mj-lt"/>
              </a:rPr>
              <a:t>обл. Пловдив, </a:t>
            </a:r>
            <a:endParaRPr lang="ru-RU" sz="4400" b="1" dirty="0" smtClean="0">
              <a:latin typeface="+mj-lt"/>
            </a:endParaRPr>
          </a:p>
          <a:p>
            <a:pPr algn="ctr"/>
            <a:r>
              <a:rPr lang="ru-RU" sz="4400" b="1" dirty="0" smtClean="0">
                <a:latin typeface="+mj-lt"/>
              </a:rPr>
              <a:t>ул. Първа </a:t>
            </a:r>
            <a:r>
              <a:rPr lang="ru-RU" sz="4400" b="1" dirty="0">
                <a:latin typeface="+mj-lt"/>
              </a:rPr>
              <a:t>№26</a:t>
            </a:r>
          </a:p>
          <a:p>
            <a:pPr algn="ctr"/>
            <a:r>
              <a:rPr lang="ru-RU" sz="4400" b="1" dirty="0">
                <a:latin typeface="+mj-lt"/>
              </a:rPr>
              <a:t>тел: 0885 515 572</a:t>
            </a:r>
          </a:p>
          <a:p>
            <a:pPr algn="ctr"/>
            <a:r>
              <a:rPr lang="ru-RU" sz="4400" b="1" dirty="0">
                <a:latin typeface="+mj-lt"/>
              </a:rPr>
              <a:t>e-</a:t>
            </a:r>
            <a:r>
              <a:rPr lang="ru-RU" sz="4400" b="1" dirty="0" err="1">
                <a:latin typeface="+mj-lt"/>
              </a:rPr>
              <a:t>mail</a:t>
            </a:r>
            <a:r>
              <a:rPr lang="ru-RU" sz="4400" b="1" dirty="0">
                <a:latin typeface="+mj-lt"/>
              </a:rPr>
              <a:t>: </a:t>
            </a:r>
            <a:r>
              <a:rPr lang="ru-RU" sz="4400" b="1" dirty="0" smtClean="0">
                <a:latin typeface="+mj-lt"/>
              </a:rPr>
              <a:t>yonka71@abv.bg</a:t>
            </a:r>
            <a:endParaRPr lang="bg-BG" sz="4400" b="1" dirty="0">
              <a:latin typeface="+mj-lt"/>
            </a:endParaRPr>
          </a:p>
        </p:txBody>
      </p:sp>
      <p:sp>
        <p:nvSpPr>
          <p:cNvPr id="4" name="Полурамка 3"/>
          <p:cNvSpPr/>
          <p:nvPr/>
        </p:nvSpPr>
        <p:spPr>
          <a:xfrm rot="5400000">
            <a:off x="8465371" y="226196"/>
            <a:ext cx="571504" cy="500066"/>
          </a:xfrm>
          <a:prstGeom prst="halfFrame">
            <a:avLst/>
          </a:prstGeom>
          <a:solidFill>
            <a:srgbClr val="CD7371"/>
          </a:solidFill>
          <a:ln>
            <a:solidFill>
              <a:srgbClr val="CD73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tx1"/>
              </a:solidFill>
            </a:endParaRPr>
          </a:p>
        </p:txBody>
      </p:sp>
      <p:sp>
        <p:nvSpPr>
          <p:cNvPr id="5" name="Полурамка 4"/>
          <p:cNvSpPr/>
          <p:nvPr/>
        </p:nvSpPr>
        <p:spPr>
          <a:xfrm rot="16200000">
            <a:off x="178563" y="6036487"/>
            <a:ext cx="571504" cy="500066"/>
          </a:xfrm>
          <a:prstGeom prst="halfFrame">
            <a:avLst/>
          </a:prstGeom>
          <a:solidFill>
            <a:srgbClr val="CD7371"/>
          </a:solidFill>
          <a:ln>
            <a:solidFill>
              <a:srgbClr val="CD73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tx1"/>
              </a:solidFill>
            </a:endParaRPr>
          </a:p>
        </p:txBody>
      </p:sp>
      <p:sp>
        <p:nvSpPr>
          <p:cNvPr id="6" name="Полурамка 5"/>
          <p:cNvSpPr/>
          <p:nvPr/>
        </p:nvSpPr>
        <p:spPr>
          <a:xfrm rot="10800000">
            <a:off x="8572528" y="6000768"/>
            <a:ext cx="428628" cy="666755"/>
          </a:xfrm>
          <a:prstGeom prst="halfFrame">
            <a:avLst/>
          </a:prstGeom>
          <a:solidFill>
            <a:srgbClr val="CD7371"/>
          </a:solidFill>
          <a:ln>
            <a:solidFill>
              <a:srgbClr val="CD73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tx1"/>
              </a:solidFill>
            </a:endParaRPr>
          </a:p>
        </p:txBody>
      </p:sp>
      <p:sp>
        <p:nvSpPr>
          <p:cNvPr id="7" name="Полурамка 6"/>
          <p:cNvSpPr/>
          <p:nvPr/>
        </p:nvSpPr>
        <p:spPr>
          <a:xfrm rot="16200000" flipH="1">
            <a:off x="107125" y="226196"/>
            <a:ext cx="571504" cy="500066"/>
          </a:xfrm>
          <a:prstGeom prst="halfFrame">
            <a:avLst/>
          </a:prstGeom>
          <a:solidFill>
            <a:srgbClr val="CD7371"/>
          </a:solidFill>
          <a:ln>
            <a:solidFill>
              <a:srgbClr val="CD73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609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18671">
        <p:checker/>
      </p:transition>
    </mc:Choice>
    <mc:Fallback xmlns="">
      <p:transition spd="slow" advTm="18671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324</TotalTime>
  <Words>783</Words>
  <Application>Microsoft Office PowerPoint</Application>
  <PresentationFormat>On-screen Show (4:3)</PresentationFormat>
  <Paragraphs>90</Paragraphs>
  <Slides>44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Office Theme</vt:lpstr>
      <vt:lpstr>ОбУ “Христо Ботев“, с. Красново, община Хисаря,  област Пловдив</vt:lpstr>
      <vt:lpstr>ОбУ “Христо Ботев“, с. Красново Директор: Йонка Марковска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Баба Марта гостува в ОбУ“Христо Ботев“, с. Красново</vt:lpstr>
      <vt:lpstr>Баба Марта гостува в ОбУ“Христо Ботев“, с. Красново</vt:lpstr>
      <vt:lpstr>Баба Марта гостува в ОбУ“Христо Ботев“, с. Красново</vt:lpstr>
      <vt:lpstr>ЧЕСТВАНЕ НА ТРЕТИ МАРТ.</vt:lpstr>
      <vt:lpstr>ЧЕСТВАНЕ НА ТРЕТИ МАРТ.</vt:lpstr>
      <vt:lpstr>ЧЕСТВАНЕ НА ТРЕТИ МАРТ.</vt:lpstr>
      <vt:lpstr>   Онлайн конкурс „Моят Великден“ с участието на ученици и учители в ОбУ“Христо Ботев“, с. Красново </vt:lpstr>
      <vt:lpstr>   Онлайн конкурс „Моят Великден“ с участието на ученици и учители в ОбУ“Христо Ботев“, с. Красново </vt:lpstr>
      <vt:lpstr>Ден на розовата фланелка. Не на тормоза!</vt:lpstr>
      <vt:lpstr>14 февруари – денят на любовта!</vt:lpstr>
      <vt:lpstr>14 февруари – денят на любовта!</vt:lpstr>
      <vt:lpstr>Клуб „Родолюбие“ в ОбУ „Христо Ботев“, с. Красново</vt:lpstr>
      <vt:lpstr>Клуб „Родолюбие“ в ОбУ „Христо Ботев“, с. Красново</vt:lpstr>
      <vt:lpstr>Клуб „Родолюбие“ в ОбУ „Христо Ботев“, с. Красново</vt:lpstr>
      <vt:lpstr>Да изчистим България заедно!</vt:lpstr>
      <vt:lpstr>Красива Коледа е при нас!</vt:lpstr>
      <vt:lpstr>Коледни емоции с Дядо Коледа и Снежанка.</vt:lpstr>
      <vt:lpstr>Ден на християнското семейство.</vt:lpstr>
      <vt:lpstr>Музей на хляба в Копривщица.</vt:lpstr>
      <vt:lpstr>На гости на дома за стари хора "Св. Иван Рилски"  в село Старосел.</vt:lpstr>
      <vt:lpstr>На гости на дома за стари хора "Св. Иван Рилски"  в село Старосел.</vt:lpstr>
      <vt:lpstr>Денят на земята!</vt:lpstr>
      <vt:lpstr>Спорт и учене – ръка за ръка!</vt:lpstr>
      <vt:lpstr>Спорт и учене – ръка за ръка!</vt:lpstr>
      <vt:lpstr>Спорт и учене – ръка за ръка!</vt:lpstr>
      <vt:lpstr>Засаждане на дръвчета съвместно със Съюза на ветераните – Хисаря </vt:lpstr>
      <vt:lpstr>Не спираме да се забавляваме докато учим!</vt:lpstr>
      <vt:lpstr>Световен ден на водата.</vt:lpstr>
      <vt:lpstr>Готвим и хапваме заедно в часовете по практика.</vt:lpstr>
      <vt:lpstr>В часовете по Кулинарна практика учениците от ОбУ "Христо Ботев" показват своето желание и сръчност в усвояването на избраната от тях специалност.</vt:lpstr>
      <vt:lpstr> В часовете по Кулинарна практика учениците от  ОбУ "Христо Ботев" показват своето желание и сръчност в усвояването на избраната от тях специалност.</vt:lpstr>
      <vt:lpstr> В часовете по Кулинарна практика учениците от      ОбУ "Христо Ботев" показват своето желание и сръчност в усвояването на избраната от тях специалност.</vt:lpstr>
      <vt:lpstr> В часовете по Кулинарна практика учениците от  ОбУ "Христо Ботев" показват своето желание и сръчност в усвояването на избраната от тях специалност.</vt:lpstr>
      <vt:lpstr>В съвременния свят предизвикателствата на образованието са много динамични. Нашият колектив е винаги подготвен да проявява гъвкавост в методите на обучение на учениците ни, така че да постигнем възможно най-добрите резултати.</vt:lpstr>
      <vt:lpstr>ДОБРЕ ДОШЛИ ПРИ НАС!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Онлайн конкурс „Моят Великден“ с участието на ученици и учители в ОбУ“Христо Ботев“, с. Красново</dc:title>
  <dc:creator>User</dc:creator>
  <cp:lastModifiedBy>User</cp:lastModifiedBy>
  <cp:revision>56</cp:revision>
  <dcterms:created xsi:type="dcterms:W3CDTF">2006-08-16T00:00:00Z</dcterms:created>
  <dcterms:modified xsi:type="dcterms:W3CDTF">2021-03-27T14:13:18Z</dcterms:modified>
</cp:coreProperties>
</file>