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5" r:id="rId1"/>
  </p:sldMasterIdLst>
  <p:sldIdLst>
    <p:sldId id="256" r:id="rId2"/>
    <p:sldId id="258" r:id="rId3"/>
    <p:sldId id="257" r:id="rId4"/>
    <p:sldId id="259" r:id="rId5"/>
    <p:sldId id="265" r:id="rId6"/>
    <p:sldId id="260" r:id="rId7"/>
    <p:sldId id="263" r:id="rId8"/>
    <p:sldId id="261" r:id="rId9"/>
    <p:sldId id="262" r:id="rId10"/>
    <p:sldId id="264" r:id="rId11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Секция по подразбиране" id="{80B57EE3-0839-4703-909A-DACA5E64E4D0}">
          <p14:sldIdLst>
            <p14:sldId id="256"/>
            <p14:sldId id="258"/>
            <p14:sldId id="257"/>
            <p14:sldId id="259"/>
            <p14:sldId id="265"/>
            <p14:sldId id="260"/>
          </p14:sldIdLst>
        </p14:section>
        <p14:section name="Неозаглавена секция" id="{14B3543B-3FC3-47AB-88F1-89E75C1C4CCF}">
          <p14:sldIdLst>
            <p14:sldId id="263"/>
            <p14:sldId id="261"/>
            <p14:sldId id="262"/>
            <p14:sldId id="26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ен стил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ен стил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ен стил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ен стил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70" y="-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11123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32504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250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3526423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291468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4034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89938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4029936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1923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059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96134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212553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15162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20429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0960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73390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71781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810AA7D-C21A-4096-9145-09AA2A55EF93}" type="datetimeFigureOut">
              <a:rPr lang="bg-BG" smtClean="0"/>
              <a:t>28.4.2020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9E37098-BC6F-45C9-8B2C-EB5BA58D827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82289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06" r:id="rId1"/>
    <p:sldLayoutId id="2147484507" r:id="rId2"/>
    <p:sldLayoutId id="2147484508" r:id="rId3"/>
    <p:sldLayoutId id="2147484509" r:id="rId4"/>
    <p:sldLayoutId id="2147484510" r:id="rId5"/>
    <p:sldLayoutId id="2147484511" r:id="rId6"/>
    <p:sldLayoutId id="2147484512" r:id="rId7"/>
    <p:sldLayoutId id="2147484513" r:id="rId8"/>
    <p:sldLayoutId id="2147484514" r:id="rId9"/>
    <p:sldLayoutId id="2147484515" r:id="rId10"/>
    <p:sldLayoutId id="2147484516" r:id="rId11"/>
    <p:sldLayoutId id="2147484517" r:id="rId12"/>
    <p:sldLayoutId id="2147484518" r:id="rId13"/>
    <p:sldLayoutId id="2147484519" r:id="rId14"/>
    <p:sldLayoutId id="2147484520" r:id="rId15"/>
    <p:sldLayoutId id="2147484521" r:id="rId16"/>
    <p:sldLayoutId id="2147484522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983411" y="1293962"/>
            <a:ext cx="10886537" cy="1288572"/>
          </a:xfrm>
        </p:spPr>
        <p:txBody>
          <a:bodyPr>
            <a:normAutofit/>
          </a:bodyPr>
          <a:lstStyle/>
          <a:p>
            <a:r>
              <a:rPr lang="bg-BG" sz="3600" b="1" dirty="0" smtClean="0">
                <a:ea typeface="Microsoft Himalaya" panose="01010100010101010101" pitchFamily="2" charset="0"/>
                <a:cs typeface="Calibri" panose="020F0502020204030204" pitchFamily="34" charset="0"/>
              </a:rPr>
              <a:t>ОБЕДИНЕНО УЧИЛИЩЕ“ ХРИСТО БОТЕВ“                      СЕЛО КРАСНОВО</a:t>
            </a:r>
            <a:endParaRPr lang="bg-BG" sz="3600" b="1" dirty="0">
              <a:ea typeface="Microsoft Himalaya" panose="01010100010101010101" pitchFamily="2" charset="0"/>
              <a:cs typeface="Calibri" panose="020F0502020204030204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4839418" y="2803584"/>
            <a:ext cx="6090250" cy="1263773"/>
          </a:xfrm>
        </p:spPr>
        <p:txBody>
          <a:bodyPr>
            <a:noAutofit/>
          </a:bodyPr>
          <a:lstStyle/>
          <a:p>
            <a:pPr algn="ctr"/>
            <a:r>
              <a:rPr lang="bg-BG" sz="2400" b="1" dirty="0" smtClean="0">
                <a:solidFill>
                  <a:schemeClr val="tx1"/>
                </a:solidFill>
                <a:latin typeface="+mj-lt"/>
              </a:rPr>
              <a:t>ПРИЕМ СЛЕД ЗАВЪРШЕН </a:t>
            </a: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VII </a:t>
            </a:r>
            <a:r>
              <a:rPr lang="bg-BG" sz="2400" b="1" dirty="0" smtClean="0">
                <a:solidFill>
                  <a:schemeClr val="tx1"/>
                </a:solidFill>
                <a:latin typeface="+mj-lt"/>
              </a:rPr>
              <a:t>КЛАС </a:t>
            </a:r>
          </a:p>
          <a:p>
            <a:pPr algn="ctr"/>
            <a:r>
              <a:rPr lang="bg-BG" sz="2400" b="1" dirty="0" smtClean="0">
                <a:solidFill>
                  <a:schemeClr val="tx1"/>
                </a:solidFill>
                <a:latin typeface="+mj-lt"/>
              </a:rPr>
              <a:t>ЗА УЧЕБНАТА 2020 – 2021 година</a:t>
            </a:r>
            <a:endParaRPr lang="bg-BG" sz="24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56" y="2582534"/>
            <a:ext cx="4468483" cy="3571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899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473136" y="414068"/>
            <a:ext cx="11796504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/>
              <a:t>Специалност:</a:t>
            </a:r>
          </a:p>
          <a:p>
            <a:pPr algn="ctr"/>
            <a:endParaRPr lang="bg-BG" sz="2800" dirty="0" smtClean="0"/>
          </a:p>
          <a:p>
            <a:pPr algn="ctr"/>
            <a:r>
              <a:rPr lang="bg-BG" sz="2800" dirty="0" smtClean="0"/>
              <a:t> „Работник в производство на кулинарни изделия в заведения  за хранене и развлечения“</a:t>
            </a:r>
          </a:p>
          <a:p>
            <a:r>
              <a:rPr lang="bg-BG" b="1" dirty="0" smtClean="0"/>
              <a:t>1 паралелка, 26 ученици</a:t>
            </a:r>
          </a:p>
          <a:p>
            <a:r>
              <a:rPr lang="bg-BG" b="1" dirty="0" smtClean="0"/>
              <a:t>Степен на професионална квалификация-Първа</a:t>
            </a:r>
          </a:p>
          <a:p>
            <a:r>
              <a:rPr lang="bg-BG" b="1" dirty="0" smtClean="0"/>
              <a:t>Срок на обучение: 3 години /</a:t>
            </a:r>
            <a:r>
              <a:rPr lang="en-US" b="1" dirty="0" smtClean="0"/>
              <a:t>VIII – X </a:t>
            </a:r>
            <a:r>
              <a:rPr lang="bg-BG" b="1" dirty="0" smtClean="0"/>
              <a:t>клас/</a:t>
            </a:r>
          </a:p>
          <a:p>
            <a:r>
              <a:rPr lang="bg-BG" b="1" smtClean="0"/>
              <a:t>Форма </a:t>
            </a:r>
            <a:r>
              <a:rPr lang="bg-BG" b="1" dirty="0" smtClean="0"/>
              <a:t>на обучение: дневна </a:t>
            </a:r>
          </a:p>
          <a:p>
            <a:r>
              <a:rPr lang="bg-BG" b="1" dirty="0" smtClean="0"/>
              <a:t>Чужд език- Английски език</a:t>
            </a:r>
            <a:endParaRPr lang="bg-BG" b="1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4195" y="2889021"/>
            <a:ext cx="2464639" cy="3303665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8390" y="2914901"/>
            <a:ext cx="2464999" cy="3304147"/>
          </a:xfrm>
          <a:prstGeom prst="rect">
            <a:avLst/>
          </a:prstGeom>
        </p:spPr>
      </p:pic>
      <p:pic>
        <p:nvPicPr>
          <p:cNvPr id="1026" name="Picture 2" descr="Do professional food photography for your recipe by Trannar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136" y="3978187"/>
            <a:ext cx="4554448" cy="224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248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19177" y="1431984"/>
            <a:ext cx="12485298" cy="772063"/>
          </a:xfrm>
        </p:spPr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Прием в </a:t>
            </a:r>
            <a:r>
              <a:rPr lang="en-US" dirty="0" smtClean="0"/>
              <a:t>VIII</a:t>
            </a:r>
            <a:r>
              <a:rPr lang="bg-BG" dirty="0" smtClean="0"/>
              <a:t> клас след завършване на основно образование</a:t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>
          <a:xfrm>
            <a:off x="452887" y="2393829"/>
            <a:ext cx="10820400" cy="402412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bg-BG" b="1" dirty="0" smtClean="0"/>
              <a:t>Форма на прием </a:t>
            </a:r>
            <a:r>
              <a:rPr lang="bg-BG" b="1" dirty="0"/>
              <a:t>:</a:t>
            </a:r>
            <a:r>
              <a:rPr lang="bg-BG" b="1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bg-BG" dirty="0" smtClean="0"/>
              <a:t>след успешно полагане на приемни изпити по български език и литература и математика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bg-BG" b="1" dirty="0" smtClean="0"/>
              <a:t> Приемни изпити /НВО/:</a:t>
            </a:r>
          </a:p>
          <a:p>
            <a:pPr>
              <a:lnSpc>
                <a:spcPct val="200000"/>
              </a:lnSpc>
            </a:pPr>
            <a:r>
              <a:rPr lang="bg-BG" dirty="0" smtClean="0"/>
              <a:t>Български език и литература </a:t>
            </a:r>
          </a:p>
          <a:p>
            <a:pPr>
              <a:lnSpc>
                <a:spcPct val="200000"/>
              </a:lnSpc>
            </a:pPr>
            <a:r>
              <a:rPr lang="bg-BG" dirty="0" smtClean="0"/>
              <a:t>Математика </a:t>
            </a:r>
          </a:p>
        </p:txBody>
      </p:sp>
    </p:spTree>
    <p:extLst>
      <p:ext uri="{BB962C8B-B14F-4D97-AF65-F5344CB8AC3E}">
        <p14:creationId xmlns:p14="http://schemas.microsoft.com/office/powerpoint/2010/main" val="2968396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2898475" y="595221"/>
            <a:ext cx="73928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/>
              <a:t>Балообразуващи предмети</a:t>
            </a:r>
          </a:p>
        </p:txBody>
      </p:sp>
      <p:sp>
        <p:nvSpPr>
          <p:cNvPr id="3" name="Текстово поле 2"/>
          <p:cNvSpPr txBox="1"/>
          <p:nvPr/>
        </p:nvSpPr>
        <p:spPr>
          <a:xfrm>
            <a:off x="431321" y="1846053"/>
            <a:ext cx="76861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/>
              <a:t>Удвоена оценка по Български език и литература от НВО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/>
              <a:t>Удвоена оценка по Математика от НВО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/>
              <a:t>Оценката по Български език и литература </a:t>
            </a:r>
            <a:r>
              <a:rPr lang="ru-RU" b="1" dirty="0" smtClean="0"/>
              <a:t>от Свидетелство за основно образование от Раздел А на Учебния план </a:t>
            </a:r>
            <a:endParaRPr lang="bg-BG" b="1" dirty="0" smtClean="0"/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bg-BG" b="1" dirty="0" smtClean="0"/>
              <a:t>Оценката по Математика от Свидетелство за основно образование от Раздел А на </a:t>
            </a:r>
            <a:r>
              <a:rPr lang="bg-BG" b="1" dirty="0"/>
              <a:t>У</a:t>
            </a:r>
            <a:r>
              <a:rPr lang="bg-BG" b="1" dirty="0" smtClean="0"/>
              <a:t>чебния план  превърнати в точки в съответствие с ДОС за оценяването на резултатите от обучението на учениците.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250783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Документи за кандидатстване 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bg-BG" dirty="0" smtClean="0"/>
              <a:t>1. Заявление по образец</a:t>
            </a:r>
          </a:p>
          <a:p>
            <a:r>
              <a:rPr lang="bg-BG" dirty="0" smtClean="0"/>
              <a:t>2.Служебна бележка за резултатите от </a:t>
            </a:r>
            <a:r>
              <a:rPr lang="bg-BG" dirty="0" err="1" smtClean="0"/>
              <a:t>нво</a:t>
            </a:r>
            <a:endParaRPr lang="bg-BG" dirty="0" smtClean="0"/>
          </a:p>
          <a:p>
            <a:r>
              <a:rPr lang="bg-BG" dirty="0" smtClean="0"/>
              <a:t>3. свидетелство за основно образование – копие </a:t>
            </a:r>
          </a:p>
          <a:p>
            <a:r>
              <a:rPr lang="bg-BG" dirty="0" smtClean="0"/>
              <a:t>4. медицинско </a:t>
            </a:r>
            <a:r>
              <a:rPr lang="bg-BG" dirty="0" smtClean="0"/>
              <a:t>свидетелство – оригинал  </a:t>
            </a:r>
            <a:r>
              <a:rPr lang="bg-BG" dirty="0" smtClean="0"/>
              <a:t>от </a:t>
            </a:r>
            <a:r>
              <a:rPr lang="bg-BG" dirty="0" smtClean="0"/>
              <a:t>личен </a:t>
            </a:r>
            <a:r>
              <a:rPr lang="bg-BG" dirty="0" smtClean="0"/>
              <a:t>лекар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7903632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317495"/>
              </p:ext>
            </p:extLst>
          </p:nvPr>
        </p:nvGraphicFramePr>
        <p:xfrm>
          <a:off x="1777040" y="862641"/>
          <a:ext cx="8505646" cy="4937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52823"/>
                <a:gridCol w="4252823"/>
              </a:tblGrid>
              <a:tr h="1037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dirty="0" smtClean="0">
                          <a:solidFill>
                            <a:schemeClr val="tx1"/>
                          </a:solidFill>
                        </a:rPr>
                        <a:t>Подаване на документи за участие в приема на ученици по Наредба № 10 от 01.09.2016</a:t>
                      </a:r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година</a:t>
                      </a:r>
                      <a:r>
                        <a:rPr lang="bg-BG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l"/>
                      <a:endParaRPr lang="bg-BG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dirty="0" smtClean="0"/>
                        <a:t>  </a:t>
                      </a:r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03</a:t>
                      </a:r>
                      <a:r>
                        <a:rPr lang="bg-BG" sz="1600" b="1" baseline="0" dirty="0" smtClean="0">
                          <a:solidFill>
                            <a:schemeClr val="tx1"/>
                          </a:solidFill>
                        </a:rPr>
                        <a:t> до </a:t>
                      </a:r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07</a:t>
                      </a:r>
                      <a:r>
                        <a:rPr lang="bg-BG" sz="1600" b="1" baseline="0" dirty="0" smtClean="0">
                          <a:solidFill>
                            <a:schemeClr val="tx1"/>
                          </a:solidFill>
                        </a:rPr>
                        <a:t> юли </a:t>
                      </a:r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2020 година </a:t>
                      </a:r>
                    </a:p>
                    <a:p>
                      <a:pPr algn="l"/>
                      <a:endParaRPr lang="bg-BG" sz="1600" dirty="0"/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567029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Обявяване на списъците с приетите ученици на първи етап на класиране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dirty="0" smtClean="0"/>
                        <a:t>до 13</a:t>
                      </a:r>
                      <a:r>
                        <a:rPr lang="bg-BG" sz="1600" b="1" baseline="0" dirty="0" smtClean="0"/>
                        <a:t> юли </a:t>
                      </a:r>
                      <a:r>
                        <a:rPr lang="bg-BG" sz="1600" b="1" dirty="0" smtClean="0"/>
                        <a:t>2020 година</a:t>
                      </a:r>
                      <a:endParaRPr lang="bg-BG" sz="1600" dirty="0"/>
                    </a:p>
                  </a:txBody>
                  <a:tcPr/>
                </a:tc>
              </a:tr>
              <a:tr h="1037665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Записване на приетите ученици на първи етап на класиране или подаване на заявление за участие във втори етап на класиране 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dirty="0" smtClean="0"/>
                        <a:t>до 16</a:t>
                      </a:r>
                      <a:r>
                        <a:rPr lang="bg-BG" sz="1600" b="1" baseline="0" dirty="0" smtClean="0"/>
                        <a:t> юли </a:t>
                      </a:r>
                      <a:r>
                        <a:rPr lang="bg-BG" sz="1600" b="1" dirty="0" smtClean="0"/>
                        <a:t>2020 година</a:t>
                      </a:r>
                    </a:p>
                    <a:p>
                      <a:pPr algn="l"/>
                      <a:endParaRPr lang="bg-BG" sz="1600" dirty="0"/>
                    </a:p>
                  </a:txBody>
                  <a:tcPr/>
                </a:tc>
              </a:tr>
              <a:tr h="8004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-BG" sz="1600" b="1" dirty="0" smtClean="0"/>
                        <a:t>Обявяване на списъците с приетите ученици на втори етап</a:t>
                      </a:r>
                      <a:r>
                        <a:rPr lang="bg-BG" sz="1600" b="1" baseline="0" dirty="0" smtClean="0"/>
                        <a:t> на класиране</a:t>
                      </a:r>
                      <a:endParaRPr lang="bg-BG" sz="1600" b="1" dirty="0" smtClean="0"/>
                    </a:p>
                    <a:p>
                      <a:pPr algn="l"/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до </a:t>
                      </a:r>
                      <a:r>
                        <a:rPr lang="en-US" sz="1600" b="1" dirty="0" smtClean="0"/>
                        <a:t>20</a:t>
                      </a:r>
                      <a:r>
                        <a:rPr lang="bg-BG" sz="1600" b="1" baseline="0" dirty="0" smtClean="0"/>
                        <a:t> юли 2020 година</a:t>
                      </a:r>
                      <a:endParaRPr lang="bg-BG" sz="1600" b="1" dirty="0"/>
                    </a:p>
                  </a:txBody>
                  <a:tcPr/>
                </a:tc>
              </a:tr>
              <a:tr h="563304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Записване на приетите ученици на втори</a:t>
                      </a:r>
                      <a:r>
                        <a:rPr lang="bg-BG" sz="1600" b="1" baseline="0" dirty="0" smtClean="0"/>
                        <a:t> </a:t>
                      </a:r>
                      <a:r>
                        <a:rPr lang="bg-BG" sz="1600" b="1" dirty="0" smtClean="0"/>
                        <a:t>етап на класиране </a:t>
                      </a:r>
                      <a:endParaRPr lang="bg-BG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до 22 юли 2020 година</a:t>
                      </a:r>
                      <a:endParaRPr lang="bg-BG" sz="1600" b="1" dirty="0"/>
                    </a:p>
                  </a:txBody>
                  <a:tcPr/>
                </a:tc>
              </a:tr>
              <a:tr h="800484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Обявяване на записалите се ученици и броят</a:t>
                      </a:r>
                      <a:r>
                        <a:rPr lang="bg-BG" sz="1600" b="1" baseline="0" dirty="0" smtClean="0"/>
                        <a:t> на незаетите места след втория етап на класиране</a:t>
                      </a:r>
                      <a:endParaRPr lang="bg-BG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/>
                        <a:t> до 23 юли 2020 година</a:t>
                      </a:r>
                      <a:endParaRPr lang="bg-BG" sz="1600" b="1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831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693789"/>
              </p:ext>
            </p:extLst>
          </p:nvPr>
        </p:nvGraphicFramePr>
        <p:xfrm>
          <a:off x="1449238" y="974784"/>
          <a:ext cx="8669548" cy="3944468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34774"/>
                <a:gridCol w="4334774"/>
              </a:tblGrid>
              <a:tr h="627529"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>
                          <a:solidFill>
                            <a:schemeClr val="tx1"/>
                          </a:solidFill>
                        </a:rPr>
                        <a:t>Подаване на документи за участие в трети етап на</a:t>
                      </a:r>
                      <a:r>
                        <a:rPr lang="bg-BG" sz="1600" baseline="0" dirty="0" smtClean="0">
                          <a:solidFill>
                            <a:schemeClr val="tx1"/>
                          </a:solidFill>
                        </a:rPr>
                        <a:t> класиране</a:t>
                      </a:r>
                      <a:endParaRPr lang="bg-BG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dirty="0" smtClean="0"/>
                        <a:t> </a:t>
                      </a:r>
                      <a:r>
                        <a:rPr lang="bg-BG" sz="1600" dirty="0" smtClean="0">
                          <a:solidFill>
                            <a:schemeClr val="tx1"/>
                          </a:solidFill>
                        </a:rPr>
                        <a:t>от 24 до 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bg-BG" sz="1600" baseline="0" dirty="0" smtClean="0">
                          <a:solidFill>
                            <a:schemeClr val="tx1"/>
                          </a:solidFill>
                        </a:rPr>
                        <a:t> юли 2020 година</a:t>
                      </a:r>
                      <a:r>
                        <a:rPr lang="bg-BG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bg-BG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96470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Обявяване на списъците</a:t>
                      </a:r>
                      <a:r>
                        <a:rPr lang="bg-BG" sz="1600" b="1" baseline="0" dirty="0" smtClean="0">
                          <a:solidFill>
                            <a:schemeClr val="tx1"/>
                          </a:solidFill>
                        </a:rPr>
                        <a:t> с приетите ученици от трети етап на класиране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 29 юли 2020 година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7529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Записване на </a:t>
                      </a:r>
                      <a:r>
                        <a:rPr lang="bg-BG" sz="1600" b="1" baseline="0" dirty="0" smtClean="0">
                          <a:solidFill>
                            <a:schemeClr val="tx1"/>
                          </a:solidFill>
                        </a:rPr>
                        <a:t>приетите ученици от трети етап на класиране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 юли 2020 година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96470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Обявяване на записалите се ученици и броя на незаетите места след трети етап на класиране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 август</a:t>
                      </a:r>
                      <a:r>
                        <a:rPr lang="bg-BG" sz="1600" b="1" baseline="0" dirty="0" smtClean="0">
                          <a:solidFill>
                            <a:schemeClr val="tx1"/>
                          </a:solidFill>
                        </a:rPr>
                        <a:t> 2020 година 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896470"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Попълване на незаети места след трети етап</a:t>
                      </a:r>
                      <a:r>
                        <a:rPr lang="bg-BG" sz="1600" b="1" baseline="0" dirty="0" smtClean="0">
                          <a:solidFill>
                            <a:schemeClr val="tx1"/>
                          </a:solidFill>
                        </a:rPr>
                        <a:t> на класиране и записване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 определя се от директора </a:t>
                      </a:r>
                    </a:p>
                    <a:p>
                      <a:pPr algn="l"/>
                      <a:r>
                        <a:rPr lang="bg-BG" sz="1600" b="1" dirty="0" smtClean="0">
                          <a:solidFill>
                            <a:schemeClr val="tx1"/>
                          </a:solidFill>
                        </a:rPr>
                        <a:t> до 10 септември 2020 година/вкл./ </a:t>
                      </a:r>
                      <a:endParaRPr lang="bg-BG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75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578635" y="767751"/>
            <a:ext cx="822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/>
              <a:t>Учебното заведение осигурява на своите ученици:</a:t>
            </a:r>
            <a:endParaRPr lang="bg-BG" sz="2400" b="1" dirty="0"/>
          </a:p>
        </p:txBody>
      </p:sp>
      <p:sp>
        <p:nvSpPr>
          <p:cNvPr id="3" name="Текстово поле 2"/>
          <p:cNvSpPr txBox="1"/>
          <p:nvPr/>
        </p:nvSpPr>
        <p:spPr>
          <a:xfrm>
            <a:off x="603849" y="1604513"/>
            <a:ext cx="70305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bg-BG" b="1" dirty="0" smtClean="0"/>
              <a:t>Съвременно и перспективно обучение;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bg-BG" b="1" dirty="0"/>
              <a:t>К</a:t>
            </a:r>
            <a:r>
              <a:rPr lang="bg-BG" b="1" dirty="0" smtClean="0"/>
              <a:t>онкурентоспособност на учениците;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bg-BG" b="1" dirty="0" smtClean="0"/>
              <a:t>Висок професионализъм на педагогическия екип;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bg-BG" b="1" dirty="0" smtClean="0"/>
              <a:t>Съвременна училищна база.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bg-BG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7763" y="1324156"/>
            <a:ext cx="3218732" cy="4291642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087" y="3469977"/>
            <a:ext cx="4031409" cy="3023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5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ово поле 1"/>
          <p:cNvSpPr txBox="1"/>
          <p:nvPr/>
        </p:nvSpPr>
        <p:spPr>
          <a:xfrm>
            <a:off x="1682151" y="1630392"/>
            <a:ext cx="951493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/>
              <a:t>с. </a:t>
            </a:r>
            <a:r>
              <a:rPr lang="ru-RU" sz="4400" b="1" dirty="0" err="1" smtClean="0"/>
              <a:t>Красново,общ.Хисаря</a:t>
            </a:r>
            <a:endParaRPr lang="ru-RU" sz="4400" b="1" dirty="0" smtClean="0"/>
          </a:p>
          <a:p>
            <a:pPr algn="ctr"/>
            <a:r>
              <a:rPr lang="ru-RU" sz="4400" b="1" dirty="0" smtClean="0"/>
              <a:t> </a:t>
            </a:r>
            <a:r>
              <a:rPr lang="ru-RU" sz="4400" b="1" dirty="0"/>
              <a:t>обл. Пловдив, </a:t>
            </a:r>
            <a:endParaRPr lang="ru-RU" sz="4400" b="1" dirty="0" smtClean="0"/>
          </a:p>
          <a:p>
            <a:pPr algn="ctr"/>
            <a:r>
              <a:rPr lang="ru-RU" sz="4400" b="1" dirty="0" smtClean="0"/>
              <a:t>ул. Първа </a:t>
            </a:r>
            <a:r>
              <a:rPr lang="ru-RU" sz="4400" b="1" dirty="0"/>
              <a:t>№26</a:t>
            </a:r>
          </a:p>
          <a:p>
            <a:pPr algn="ctr"/>
            <a:r>
              <a:rPr lang="ru-RU" sz="4400" b="1" dirty="0"/>
              <a:t>тел: 0885 515 572</a:t>
            </a:r>
          </a:p>
          <a:p>
            <a:pPr algn="ctr"/>
            <a:r>
              <a:rPr lang="ru-RU" sz="4400" b="1" dirty="0"/>
              <a:t>e-</a:t>
            </a:r>
            <a:r>
              <a:rPr lang="ru-RU" sz="4400" b="1" dirty="0" err="1"/>
              <a:t>mail</a:t>
            </a:r>
            <a:r>
              <a:rPr lang="ru-RU" sz="4400" b="1" dirty="0"/>
              <a:t>: </a:t>
            </a:r>
            <a:r>
              <a:rPr lang="ru-RU" sz="4400" b="1" dirty="0" smtClean="0"/>
              <a:t>yonka71@abv.bg</a:t>
            </a:r>
            <a:endParaRPr lang="bg-BG" sz="4400" b="1" dirty="0"/>
          </a:p>
        </p:txBody>
      </p:sp>
    </p:spTree>
    <p:extLst>
      <p:ext uri="{BB962C8B-B14F-4D97-AF65-F5344CB8AC3E}">
        <p14:creationId xmlns:p14="http://schemas.microsoft.com/office/powerpoint/2010/main" val="188894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388189" y="1292159"/>
            <a:ext cx="10972800" cy="2509213"/>
          </a:xfrm>
        </p:spPr>
        <p:txBody>
          <a:bodyPr/>
          <a:lstStyle/>
          <a:p>
            <a:r>
              <a:rPr lang="bg-BG" b="1" dirty="0" smtClean="0"/>
              <a:t>БЛАГОДАРЯ ЗА ВНИМАНИЕТО!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1534726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чица">
  <a:themeElements>
    <a:clrScheme name="Капчица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чиц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чица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TM04033925[[fn=Капчица]]</Template>
  <TotalTime>249</TotalTime>
  <Words>455</Words>
  <Application>Microsoft Office PowerPoint</Application>
  <PresentationFormat>По избор</PresentationFormat>
  <Paragraphs>61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Капчица</vt:lpstr>
      <vt:lpstr>ОБЕДИНЕНО УЧИЛИЩЕ“ ХРИСТО БОТЕВ“                      СЕЛО КРАСНОВО</vt:lpstr>
      <vt:lpstr>Презентация на PowerPoint</vt:lpstr>
      <vt:lpstr>Прием в VIII клас след завършване на основно образование </vt:lpstr>
      <vt:lpstr>Презентация на PowerPoint</vt:lpstr>
      <vt:lpstr>Документи за кандидатстване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БЛАГОДАРЯ ЗА ВНИМАНИЕТО!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ОБЕДИНЕНО УЧИЛИЩЕ“ ХРИСТО БОТЕВ“ СЕЛО КРАСНОВО</dc:title>
  <dc:creator>Nina</dc:creator>
  <cp:lastModifiedBy>Fujitsu</cp:lastModifiedBy>
  <cp:revision>32</cp:revision>
  <dcterms:created xsi:type="dcterms:W3CDTF">2020-04-27T10:53:59Z</dcterms:created>
  <dcterms:modified xsi:type="dcterms:W3CDTF">2020-04-28T05:06:10Z</dcterms:modified>
</cp:coreProperties>
</file>